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3" r:id="rId14"/>
    <p:sldId id="271" r:id="rId15"/>
    <p:sldId id="272" r:id="rId16"/>
    <p:sldId id="264" r:id="rId17"/>
    <p:sldId id="265" r:id="rId18"/>
    <p:sldId id="266" r:id="rId19"/>
    <p:sldId id="267" r:id="rId20"/>
    <p:sldId id="268" r:id="rId21"/>
    <p:sldId id="269"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entury Gothic" panose="020B0502020202020204" pitchFamily="34" charset="0"/>
      <p:regular r:id="rId28"/>
      <p:bold r:id="rId29"/>
      <p:italic r:id="rId30"/>
      <p:boldItalic r:id="rId31"/>
    </p:embeddedFont>
  </p:embeddedFontLst>
  <p:custDataLst>
    <p:tags r:id="rId3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453" autoAdjust="0"/>
  </p:normalViewPr>
  <p:slideViewPr>
    <p:cSldViewPr snapToGrid="0">
      <p:cViewPr>
        <p:scale>
          <a:sx n="70" d="100"/>
          <a:sy n="70" d="100"/>
        </p:scale>
        <p:origin x="714" y="-2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11.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4.xml"/><Relationship Id="rId7" Type="http://schemas.openxmlformats.org/officeDocument/2006/relationships/hyperlink" Target="https://codebots.com/application-security/aaa-security-an-introduction-to-authentication-" TargetMode="Externa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hyperlink" Target="https://digitalguardian.com/blog/data-protection-data-in-transit-vs-data-at-rest" TargetMode="External"/><Relationship Id="rId5" Type="http://schemas.openxmlformats.org/officeDocument/2006/relationships/hyperlink" Target="https://www.ftc.gov/tips-advice/business-center/guidance/start-security-guide-business" TargetMode="External"/><Relationship Id="rId4" Type="http://schemas.openxmlformats.org/officeDocument/2006/relationships/hyperlink" Target="https://wiki.sei.cmu.edu/confluence/display/seccode/SEI+CERT+Coding+Standard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Kelsey Wyer</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4" name="Audio 3">
            <a:hlinkClick r:id="" action="ppaction://media"/>
            <a:extLst>
              <a:ext uri="{FF2B5EF4-FFF2-40B4-BE49-F238E27FC236}">
                <a16:creationId xmlns:a16="http://schemas.microsoft.com/office/drawing/2014/main" id="{491A393C-D020-4614-8C7B-BF5E03F79F5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742"/>
    </mc:Choice>
    <mc:Fallback>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7281D-CE89-4E91-AAFF-EC83A6746B6C}"/>
              </a:ext>
            </a:extLst>
          </p:cNvPr>
          <p:cNvSpPr>
            <a:spLocks noGrp="1"/>
          </p:cNvSpPr>
          <p:nvPr>
            <p:ph type="title"/>
          </p:nvPr>
        </p:nvSpPr>
        <p:spPr>
          <a:xfrm>
            <a:off x="818866" y="764373"/>
            <a:ext cx="10687334" cy="1293028"/>
          </a:xfrm>
        </p:spPr>
        <p:txBody>
          <a:bodyPr/>
          <a:lstStyle/>
          <a:p>
            <a:r>
              <a:rPr lang="en-US" dirty="0"/>
              <a:t>Difference Without Underflow</a:t>
            </a:r>
          </a:p>
        </p:txBody>
      </p:sp>
      <p:pic>
        <p:nvPicPr>
          <p:cNvPr id="7" name="Picture 6">
            <a:extLst>
              <a:ext uri="{FF2B5EF4-FFF2-40B4-BE49-F238E27FC236}">
                <a16:creationId xmlns:a16="http://schemas.microsoft.com/office/drawing/2014/main" id="{0ADEFB0A-B8E8-43AC-8B86-721A07DF7FA3}"/>
              </a:ext>
            </a:extLst>
          </p:cNvPr>
          <p:cNvPicPr>
            <a:picLocks noChangeAspect="1"/>
          </p:cNvPicPr>
          <p:nvPr/>
        </p:nvPicPr>
        <p:blipFill>
          <a:blip r:embed="rId4"/>
          <a:stretch>
            <a:fillRect/>
          </a:stretch>
        </p:blipFill>
        <p:spPr>
          <a:xfrm>
            <a:off x="2156376" y="2852556"/>
            <a:ext cx="7487106" cy="2511013"/>
          </a:xfrm>
          <a:prstGeom prst="rect">
            <a:avLst/>
          </a:prstGeom>
        </p:spPr>
      </p:pic>
      <p:pic>
        <p:nvPicPr>
          <p:cNvPr id="8" name="Audio 7">
            <a:hlinkClick r:id="" action="ppaction://media"/>
            <a:extLst>
              <a:ext uri="{FF2B5EF4-FFF2-40B4-BE49-F238E27FC236}">
                <a16:creationId xmlns:a16="http://schemas.microsoft.com/office/drawing/2014/main" id="{C9E64C5F-2FA1-4E58-A2CC-AACFDE1513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57136298"/>
      </p:ext>
    </p:extLst>
  </p:cSld>
  <p:clrMapOvr>
    <a:masterClrMapping/>
  </p:clrMapOvr>
  <mc:AlternateContent xmlns:mc="http://schemas.openxmlformats.org/markup-compatibility/2006">
    <mc:Choice xmlns:p14="http://schemas.microsoft.com/office/powerpoint/2010/main" Requires="p14">
      <p:transition spd="slow" p14:dur="2000" advTm="20595"/>
    </mc:Choice>
    <mc:Fallback>
      <p:transition spd="slow" advTm="20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6F272-5FB4-45B2-AA73-7ABA971252D5}"/>
              </a:ext>
            </a:extLst>
          </p:cNvPr>
          <p:cNvSpPr>
            <a:spLocks noGrp="1"/>
          </p:cNvSpPr>
          <p:nvPr>
            <p:ph type="title"/>
          </p:nvPr>
        </p:nvSpPr>
        <p:spPr/>
        <p:txBody>
          <a:bodyPr/>
          <a:lstStyle/>
          <a:p>
            <a:r>
              <a:rPr lang="en-US" dirty="0"/>
              <a:t>Is Overflow Prevented</a:t>
            </a:r>
          </a:p>
        </p:txBody>
      </p:sp>
      <p:pic>
        <p:nvPicPr>
          <p:cNvPr id="7" name="Picture 6">
            <a:extLst>
              <a:ext uri="{FF2B5EF4-FFF2-40B4-BE49-F238E27FC236}">
                <a16:creationId xmlns:a16="http://schemas.microsoft.com/office/drawing/2014/main" id="{BD7B78C0-2E4B-4BCF-B30B-AA2FE92FE0E4}"/>
              </a:ext>
            </a:extLst>
          </p:cNvPr>
          <p:cNvPicPr>
            <a:picLocks noChangeAspect="1"/>
          </p:cNvPicPr>
          <p:nvPr/>
        </p:nvPicPr>
        <p:blipFill>
          <a:blip r:embed="rId4"/>
          <a:stretch>
            <a:fillRect/>
          </a:stretch>
        </p:blipFill>
        <p:spPr>
          <a:xfrm>
            <a:off x="2017803" y="2695093"/>
            <a:ext cx="7694582" cy="2423351"/>
          </a:xfrm>
          <a:prstGeom prst="rect">
            <a:avLst/>
          </a:prstGeom>
        </p:spPr>
      </p:pic>
      <p:pic>
        <p:nvPicPr>
          <p:cNvPr id="8" name="Audio 7">
            <a:hlinkClick r:id="" action="ppaction://media"/>
            <a:extLst>
              <a:ext uri="{FF2B5EF4-FFF2-40B4-BE49-F238E27FC236}">
                <a16:creationId xmlns:a16="http://schemas.microsoft.com/office/drawing/2014/main" id="{BA837C8F-C37A-453D-AAE3-E9BDE449AC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81527972"/>
      </p:ext>
    </p:extLst>
  </p:cSld>
  <p:clrMapOvr>
    <a:masterClrMapping/>
  </p:clrMapOvr>
  <mc:AlternateContent xmlns:mc="http://schemas.openxmlformats.org/markup-compatibility/2006">
    <mc:Choice xmlns:p14="http://schemas.microsoft.com/office/powerpoint/2010/main" Requires="p14">
      <p:transition spd="slow" p14:dur="2000" advTm="21721"/>
    </mc:Choice>
    <mc:Fallback>
      <p:transition spd="slow" advTm="21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40C72-5784-44C1-B8C0-3AC59193BFE7}"/>
              </a:ext>
            </a:extLst>
          </p:cNvPr>
          <p:cNvSpPr>
            <a:spLocks noGrp="1"/>
          </p:cNvSpPr>
          <p:nvPr>
            <p:ph type="title"/>
          </p:nvPr>
        </p:nvSpPr>
        <p:spPr/>
        <p:txBody>
          <a:bodyPr/>
          <a:lstStyle/>
          <a:p>
            <a:r>
              <a:rPr lang="en-US" dirty="0"/>
              <a:t>Is Underflow Prevented</a:t>
            </a:r>
          </a:p>
        </p:txBody>
      </p:sp>
      <p:pic>
        <p:nvPicPr>
          <p:cNvPr id="5" name="Picture 4">
            <a:extLst>
              <a:ext uri="{FF2B5EF4-FFF2-40B4-BE49-F238E27FC236}">
                <a16:creationId xmlns:a16="http://schemas.microsoft.com/office/drawing/2014/main" id="{3C22775A-7F2B-4DFF-ACED-DED17A5B282B}"/>
              </a:ext>
            </a:extLst>
          </p:cNvPr>
          <p:cNvPicPr>
            <a:picLocks noChangeAspect="1"/>
          </p:cNvPicPr>
          <p:nvPr/>
        </p:nvPicPr>
        <p:blipFill>
          <a:blip r:embed="rId4"/>
          <a:stretch>
            <a:fillRect/>
          </a:stretch>
        </p:blipFill>
        <p:spPr>
          <a:xfrm>
            <a:off x="2418349" y="2504480"/>
            <a:ext cx="7134347" cy="2531543"/>
          </a:xfrm>
          <a:prstGeom prst="rect">
            <a:avLst/>
          </a:prstGeom>
        </p:spPr>
      </p:pic>
      <p:pic>
        <p:nvPicPr>
          <p:cNvPr id="6" name="Audio 5">
            <a:hlinkClick r:id="" action="ppaction://media"/>
            <a:extLst>
              <a:ext uri="{FF2B5EF4-FFF2-40B4-BE49-F238E27FC236}">
                <a16:creationId xmlns:a16="http://schemas.microsoft.com/office/drawing/2014/main" id="{EA795F72-39C8-4CCA-B6CC-F8D46EB010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90051023"/>
      </p:ext>
    </p:extLst>
  </p:cSld>
  <p:clrMapOvr>
    <a:masterClrMapping/>
  </p:clrMapOvr>
  <mc:AlternateContent xmlns:mc="http://schemas.openxmlformats.org/markup-compatibility/2006">
    <mc:Choice xmlns:p14="http://schemas.microsoft.com/office/powerpoint/2010/main" Requires="p14">
      <p:transition spd="slow" p14:dur="2000" advTm="24367"/>
    </mc:Choice>
    <mc:Fallback>
      <p:transition spd="slow" advTm="24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C09D2F9-5F70-4CEB-AC16-89DEAE00A35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087"/>
    </mc:Choice>
    <mc:Fallback>
      <p:transition spd="slow" advTm="40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3" name="Table 3">
            <a:extLst>
              <a:ext uri="{FF2B5EF4-FFF2-40B4-BE49-F238E27FC236}">
                <a16:creationId xmlns:a16="http://schemas.microsoft.com/office/drawing/2014/main" id="{322EEC36-811A-455F-93CC-EFA7C0DC717D}"/>
              </a:ext>
            </a:extLst>
          </p:cNvPr>
          <p:cNvGraphicFramePr>
            <a:graphicFrameLocks noGrp="1"/>
          </p:cNvGraphicFramePr>
          <p:nvPr>
            <p:extLst>
              <p:ext uri="{D42A27DB-BD31-4B8C-83A1-F6EECF244321}">
                <p14:modId xmlns:p14="http://schemas.microsoft.com/office/powerpoint/2010/main" val="4008535915"/>
              </p:ext>
            </p:extLst>
          </p:nvPr>
        </p:nvGraphicFramePr>
        <p:xfrm>
          <a:off x="1774209" y="2057401"/>
          <a:ext cx="8243248" cy="3426495"/>
        </p:xfrm>
        <a:graphic>
          <a:graphicData uri="http://schemas.openxmlformats.org/drawingml/2006/table">
            <a:tbl>
              <a:tblPr firstRow="1" bandRow="1">
                <a:tableStyleId>{802198C4-3087-4945-87E3-76CBB3509B7E}</a:tableStyleId>
              </a:tblPr>
              <a:tblGrid>
                <a:gridCol w="4121624">
                  <a:extLst>
                    <a:ext uri="{9D8B030D-6E8A-4147-A177-3AD203B41FA5}">
                      <a16:colId xmlns:a16="http://schemas.microsoft.com/office/drawing/2014/main" val="1458376917"/>
                    </a:ext>
                  </a:extLst>
                </a:gridCol>
                <a:gridCol w="4121624">
                  <a:extLst>
                    <a:ext uri="{9D8B030D-6E8A-4147-A177-3AD203B41FA5}">
                      <a16:colId xmlns:a16="http://schemas.microsoft.com/office/drawing/2014/main" val="2916390389"/>
                    </a:ext>
                  </a:extLst>
                </a:gridCol>
              </a:tblGrid>
              <a:tr h="573702">
                <a:tc>
                  <a:txBody>
                    <a:bodyPr/>
                    <a:lstStyle/>
                    <a:p>
                      <a:pPr algn="l"/>
                      <a:r>
                        <a:rPr lang="en-US" b="1" dirty="0">
                          <a:solidFill>
                            <a:schemeClr val="bg1"/>
                          </a:solidFill>
                          <a:latin typeface="Century Gothic" panose="020B0502020202020204" pitchFamily="34" charset="0"/>
                        </a:rPr>
                        <a:t>Stage</a:t>
                      </a:r>
                    </a:p>
                  </a:txBody>
                  <a:tcPr/>
                </a:tc>
                <a:tc>
                  <a:txBody>
                    <a:bodyPr/>
                    <a:lstStyle/>
                    <a:p>
                      <a:pPr algn="ctr"/>
                      <a:r>
                        <a:rPr lang="en-US" b="1" dirty="0">
                          <a:solidFill>
                            <a:schemeClr val="bg1"/>
                          </a:solidFill>
                          <a:latin typeface="Century Gothic" panose="020B0502020202020204" pitchFamily="34" charset="0"/>
                        </a:rPr>
                        <a:t>Tool/Checker</a:t>
                      </a:r>
                    </a:p>
                  </a:txBody>
                  <a:tcPr/>
                </a:tc>
                <a:extLst>
                  <a:ext uri="{0D108BD9-81ED-4DB2-BD59-A6C34878D82A}">
                    <a16:rowId xmlns:a16="http://schemas.microsoft.com/office/drawing/2014/main" val="3373557459"/>
                  </a:ext>
                </a:extLst>
              </a:tr>
              <a:tr h="573702">
                <a:tc>
                  <a:txBody>
                    <a:bodyPr/>
                    <a:lstStyle/>
                    <a:p>
                      <a:pPr algn="l"/>
                      <a:r>
                        <a:rPr lang="en-US" dirty="0">
                          <a:solidFill>
                            <a:schemeClr val="bg1"/>
                          </a:solidFill>
                          <a:latin typeface="Century Gothic" panose="020B0502020202020204" pitchFamily="34" charset="0"/>
                        </a:rPr>
                        <a:t>Design</a:t>
                      </a:r>
                    </a:p>
                  </a:txBody>
                  <a:tcPr/>
                </a:tc>
                <a:tc>
                  <a:txBody>
                    <a:bodyPr/>
                    <a:lstStyle/>
                    <a:p>
                      <a:pPr algn="ctr"/>
                      <a:r>
                        <a:rPr lang="en-US" dirty="0">
                          <a:solidFill>
                            <a:schemeClr val="bg1"/>
                          </a:solidFill>
                          <a:latin typeface="Century Gothic" panose="020B0502020202020204" pitchFamily="34" charset="0"/>
                        </a:rPr>
                        <a:t>Static Analysis</a:t>
                      </a:r>
                    </a:p>
                  </a:txBody>
                  <a:tcPr/>
                </a:tc>
                <a:extLst>
                  <a:ext uri="{0D108BD9-81ED-4DB2-BD59-A6C34878D82A}">
                    <a16:rowId xmlns:a16="http://schemas.microsoft.com/office/drawing/2014/main" val="1654296456"/>
                  </a:ext>
                </a:extLst>
              </a:tr>
              <a:tr h="573702">
                <a:tc>
                  <a:txBody>
                    <a:bodyPr/>
                    <a:lstStyle/>
                    <a:p>
                      <a:pPr algn="l"/>
                      <a:r>
                        <a:rPr lang="en-US" dirty="0">
                          <a:solidFill>
                            <a:schemeClr val="bg1"/>
                          </a:solidFill>
                          <a:latin typeface="Century Gothic" panose="020B0502020202020204" pitchFamily="34" charset="0"/>
                        </a:rPr>
                        <a:t>Build</a:t>
                      </a:r>
                    </a:p>
                  </a:txBody>
                  <a:tcPr/>
                </a:tc>
                <a:tc>
                  <a:txBody>
                    <a:bodyPr/>
                    <a:lstStyle/>
                    <a:p>
                      <a:pPr algn="ctr"/>
                      <a:r>
                        <a:rPr lang="en-US" dirty="0">
                          <a:solidFill>
                            <a:schemeClr val="bg1"/>
                          </a:solidFill>
                          <a:latin typeface="Century Gothic" panose="020B0502020202020204" pitchFamily="34" charset="0"/>
                        </a:rPr>
                        <a:t>Compiler</a:t>
                      </a:r>
                    </a:p>
                  </a:txBody>
                  <a:tcPr/>
                </a:tc>
                <a:extLst>
                  <a:ext uri="{0D108BD9-81ED-4DB2-BD59-A6C34878D82A}">
                    <a16:rowId xmlns:a16="http://schemas.microsoft.com/office/drawing/2014/main" val="295189249"/>
                  </a:ext>
                </a:extLst>
              </a:tr>
              <a:tr h="573702">
                <a:tc>
                  <a:txBody>
                    <a:bodyPr/>
                    <a:lstStyle/>
                    <a:p>
                      <a:pPr algn="l"/>
                      <a:r>
                        <a:rPr lang="en-US" dirty="0">
                          <a:solidFill>
                            <a:schemeClr val="bg1"/>
                          </a:solidFill>
                          <a:latin typeface="Century Gothic" panose="020B0502020202020204" pitchFamily="34" charset="0"/>
                        </a:rPr>
                        <a:t>Respond</a:t>
                      </a:r>
                    </a:p>
                  </a:txBody>
                  <a:tcPr/>
                </a:tc>
                <a:tc>
                  <a:txBody>
                    <a:bodyPr/>
                    <a:lstStyle/>
                    <a:p>
                      <a:pPr algn="ctr"/>
                      <a:r>
                        <a:rPr lang="en-US" dirty="0">
                          <a:solidFill>
                            <a:schemeClr val="bg1"/>
                          </a:solidFill>
                          <a:latin typeface="Century Gothic" panose="020B0502020202020204" pitchFamily="34" charset="0"/>
                        </a:rPr>
                        <a:t>SQL Injection Prevention</a:t>
                      </a:r>
                    </a:p>
                  </a:txBody>
                  <a:tcPr/>
                </a:tc>
                <a:extLst>
                  <a:ext uri="{0D108BD9-81ED-4DB2-BD59-A6C34878D82A}">
                    <a16:rowId xmlns:a16="http://schemas.microsoft.com/office/drawing/2014/main" val="2484022911"/>
                  </a:ext>
                </a:extLst>
              </a:tr>
              <a:tr h="1131687">
                <a:tc>
                  <a:txBody>
                    <a:bodyPr/>
                    <a:lstStyle/>
                    <a:p>
                      <a:pPr algn="l"/>
                      <a:r>
                        <a:rPr lang="en-US" dirty="0">
                          <a:solidFill>
                            <a:schemeClr val="bg1"/>
                          </a:solidFill>
                          <a:latin typeface="Century Gothic" panose="020B0502020202020204" pitchFamily="34" charset="0"/>
                        </a:rPr>
                        <a:t>Monitoring and Detection</a:t>
                      </a:r>
                    </a:p>
                  </a:txBody>
                  <a:tcPr/>
                </a:tc>
                <a:tc>
                  <a:txBody>
                    <a:bodyPr/>
                    <a:lstStyle/>
                    <a:p>
                      <a:pPr algn="ctr"/>
                      <a:r>
                        <a:rPr lang="en-US" dirty="0">
                          <a:solidFill>
                            <a:schemeClr val="bg1"/>
                          </a:solidFill>
                          <a:latin typeface="Century Gothic" panose="020B0502020202020204" pitchFamily="34" charset="0"/>
                        </a:rPr>
                        <a:t>Various checkers (proper exception handling, integer wrap, and memory protection etc.)</a:t>
                      </a:r>
                    </a:p>
                  </a:txBody>
                  <a:tcPr/>
                </a:tc>
                <a:extLst>
                  <a:ext uri="{0D108BD9-81ED-4DB2-BD59-A6C34878D82A}">
                    <a16:rowId xmlns:a16="http://schemas.microsoft.com/office/drawing/2014/main" val="4029828482"/>
                  </a:ext>
                </a:extLst>
              </a:tr>
            </a:tbl>
          </a:graphicData>
        </a:graphic>
      </p:graphicFrame>
      <p:pic>
        <p:nvPicPr>
          <p:cNvPr id="4" name="Audio 3">
            <a:hlinkClick r:id="" action="ppaction://media"/>
            <a:extLst>
              <a:ext uri="{FF2B5EF4-FFF2-40B4-BE49-F238E27FC236}">
                <a16:creationId xmlns:a16="http://schemas.microsoft.com/office/drawing/2014/main" id="{313DD636-0E62-41B0-84DD-66D5DD7CD93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875"/>
    </mc:Choice>
    <mc:Fallback>
      <p:transition spd="slow" advTm="41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3647364" y="5877992"/>
            <a:ext cx="3722427" cy="4312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1600" dirty="0">
                <a:effectLst/>
                <a:latin typeface="Times New Roman" panose="02020603050405020304" pitchFamily="18" charset="0"/>
              </a:rPr>
              <a:t>(Federal Trade Commission, 2021)</a:t>
            </a:r>
            <a:endParaRPr sz="2000"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TextBox 3">
            <a:extLst>
              <a:ext uri="{FF2B5EF4-FFF2-40B4-BE49-F238E27FC236}">
                <a16:creationId xmlns:a16="http://schemas.microsoft.com/office/drawing/2014/main" id="{CFBBA85C-4E79-4CB8-923D-20AA8ED3312C}"/>
              </a:ext>
            </a:extLst>
          </p:cNvPr>
          <p:cNvSpPr txBox="1"/>
          <p:nvPr/>
        </p:nvSpPr>
        <p:spPr>
          <a:xfrm>
            <a:off x="548185" y="2117747"/>
            <a:ext cx="4419600" cy="3600986"/>
          </a:xfrm>
          <a:prstGeom prst="rect">
            <a:avLst/>
          </a:prstGeom>
          <a:noFill/>
        </p:spPr>
        <p:txBody>
          <a:bodyPr wrap="square" rtlCol="0">
            <a:spAutoFit/>
          </a:bodyPr>
          <a:lstStyle/>
          <a:p>
            <a:pPr algn="ctr"/>
            <a:r>
              <a:rPr lang="en-US" sz="2800" dirty="0">
                <a:solidFill>
                  <a:schemeClr val="bg1"/>
                </a:solidFill>
                <a:latin typeface="Century Gothic" panose="020B0502020202020204" pitchFamily="34" charset="0"/>
              </a:rPr>
              <a:t>Act Now</a:t>
            </a:r>
          </a:p>
          <a:p>
            <a:pPr marL="457200" indent="-457200">
              <a:buClr>
                <a:schemeClr val="bg1"/>
              </a:buClr>
              <a:buFont typeface="Arial" panose="020B0604020202020204" pitchFamily="34" charset="0"/>
              <a:buChar char="•"/>
            </a:pPr>
            <a:r>
              <a:rPr lang="en-US" sz="2000" dirty="0">
                <a:solidFill>
                  <a:srgbClr val="00B050"/>
                </a:solidFill>
                <a:latin typeface="Century Gothic" panose="020B0502020202020204" pitchFamily="34" charset="0"/>
              </a:rPr>
              <a:t>Less vulnerabilities will need to be addressed later</a:t>
            </a:r>
          </a:p>
          <a:p>
            <a:pPr marL="457200" indent="-457200">
              <a:buClr>
                <a:schemeClr val="bg1"/>
              </a:buClr>
              <a:buFont typeface="Arial" panose="020B0604020202020204" pitchFamily="34" charset="0"/>
              <a:buChar char="•"/>
            </a:pPr>
            <a:r>
              <a:rPr lang="en-US" sz="2000" dirty="0">
                <a:solidFill>
                  <a:srgbClr val="00B050"/>
                </a:solidFill>
                <a:latin typeface="Century Gothic" panose="020B0502020202020204" pitchFamily="34" charset="0"/>
              </a:rPr>
              <a:t>Over time, leads to more secure coding</a:t>
            </a:r>
          </a:p>
          <a:p>
            <a:pPr marL="457200" indent="-457200">
              <a:buClr>
                <a:schemeClr val="bg1"/>
              </a:buClr>
              <a:buFont typeface="Arial" panose="020B0604020202020204" pitchFamily="34" charset="0"/>
              <a:buChar char="•"/>
            </a:pPr>
            <a:r>
              <a:rPr lang="en-US" sz="2000" dirty="0">
                <a:solidFill>
                  <a:srgbClr val="00B050"/>
                </a:solidFill>
                <a:latin typeface="Century Gothic" panose="020B0502020202020204" pitchFamily="34" charset="0"/>
              </a:rPr>
              <a:t>Save money on remediation costs</a:t>
            </a:r>
          </a:p>
          <a:p>
            <a:pPr marL="457200" indent="-457200">
              <a:buClr>
                <a:schemeClr val="bg1"/>
              </a:buClr>
              <a:buFont typeface="Arial" panose="020B0604020202020204" pitchFamily="34" charset="0"/>
              <a:buChar char="•"/>
            </a:pPr>
            <a:endParaRPr lang="en-US" sz="2000" dirty="0">
              <a:solidFill>
                <a:srgbClr val="00B050"/>
              </a:solidFill>
              <a:latin typeface="Century Gothic" panose="020B0502020202020204" pitchFamily="34" charset="0"/>
            </a:endParaRPr>
          </a:p>
          <a:p>
            <a:pPr marL="457200" indent="-457200">
              <a:buClr>
                <a:schemeClr val="bg1"/>
              </a:buClr>
              <a:buFont typeface="Arial" panose="020B0604020202020204" pitchFamily="34" charset="0"/>
              <a:buChar char="•"/>
            </a:pPr>
            <a:r>
              <a:rPr lang="en-US" sz="2000" dirty="0">
                <a:solidFill>
                  <a:srgbClr val="FF0000"/>
                </a:solidFill>
                <a:latin typeface="Century Gothic" panose="020B0502020202020204" pitchFamily="34" charset="0"/>
              </a:rPr>
              <a:t>Can cause delays</a:t>
            </a:r>
          </a:p>
          <a:p>
            <a:pPr marL="457200" indent="-457200">
              <a:buClr>
                <a:schemeClr val="bg1"/>
              </a:buClr>
              <a:buFont typeface="Arial" panose="020B0604020202020204" pitchFamily="34" charset="0"/>
              <a:buChar char="•"/>
            </a:pPr>
            <a:r>
              <a:rPr lang="en-US" sz="2000" dirty="0">
                <a:solidFill>
                  <a:srgbClr val="FF0000"/>
                </a:solidFill>
                <a:latin typeface="Century Gothic" panose="020B0502020202020204" pitchFamily="34" charset="0"/>
              </a:rPr>
              <a:t>Can be unnecessarily costly if overdone</a:t>
            </a:r>
          </a:p>
        </p:txBody>
      </p:sp>
      <p:sp>
        <p:nvSpPr>
          <p:cNvPr id="9" name="TextBox 8">
            <a:extLst>
              <a:ext uri="{FF2B5EF4-FFF2-40B4-BE49-F238E27FC236}">
                <a16:creationId xmlns:a16="http://schemas.microsoft.com/office/drawing/2014/main" id="{47F08D8E-6466-4FF6-B01D-342EB95C5EE4}"/>
              </a:ext>
            </a:extLst>
          </p:cNvPr>
          <p:cNvSpPr txBox="1"/>
          <p:nvPr/>
        </p:nvSpPr>
        <p:spPr>
          <a:xfrm>
            <a:off x="6095999" y="2057401"/>
            <a:ext cx="4794913" cy="3293209"/>
          </a:xfrm>
          <a:prstGeom prst="rect">
            <a:avLst/>
          </a:prstGeom>
          <a:noFill/>
        </p:spPr>
        <p:txBody>
          <a:bodyPr wrap="square" rtlCol="0">
            <a:spAutoFit/>
          </a:bodyPr>
          <a:lstStyle/>
          <a:p>
            <a:pPr algn="ctr"/>
            <a:r>
              <a:rPr lang="en-US" sz="2800" dirty="0">
                <a:solidFill>
                  <a:schemeClr val="bg1"/>
                </a:solidFill>
                <a:latin typeface="Century Gothic" panose="020B0502020202020204" pitchFamily="34" charset="0"/>
              </a:rPr>
              <a:t>Wait</a:t>
            </a:r>
          </a:p>
          <a:p>
            <a:pPr marL="457200" indent="-457200">
              <a:buClr>
                <a:schemeClr val="bg1"/>
              </a:buClr>
              <a:buFont typeface="Arial" panose="020B0604020202020204" pitchFamily="34" charset="0"/>
              <a:buChar char="•"/>
            </a:pPr>
            <a:r>
              <a:rPr lang="en-US" sz="2000" dirty="0">
                <a:solidFill>
                  <a:srgbClr val="00B050"/>
                </a:solidFill>
                <a:latin typeface="Century Gothic" panose="020B0502020202020204" pitchFamily="34" charset="0"/>
              </a:rPr>
              <a:t>Slight chance for earlier release</a:t>
            </a:r>
          </a:p>
          <a:p>
            <a:pPr marL="457200" indent="-457200">
              <a:buClr>
                <a:schemeClr val="bg1"/>
              </a:buClr>
              <a:buFont typeface="Arial" panose="020B0604020202020204" pitchFamily="34" charset="0"/>
              <a:buChar char="•"/>
            </a:pPr>
            <a:endParaRPr lang="en-US" sz="2000" dirty="0">
              <a:solidFill>
                <a:srgbClr val="00B050"/>
              </a:solidFill>
              <a:latin typeface="Century Gothic" panose="020B0502020202020204" pitchFamily="34" charset="0"/>
            </a:endParaRPr>
          </a:p>
          <a:p>
            <a:pPr marL="457200" indent="-457200">
              <a:buClr>
                <a:schemeClr val="bg1"/>
              </a:buClr>
              <a:buFont typeface="Arial" panose="020B0604020202020204" pitchFamily="34" charset="0"/>
              <a:buChar char="•"/>
            </a:pPr>
            <a:r>
              <a:rPr lang="en-US" sz="2000" dirty="0">
                <a:solidFill>
                  <a:srgbClr val="FF0000"/>
                </a:solidFill>
                <a:latin typeface="Century Gothic" panose="020B0502020202020204" pitchFamily="34" charset="0"/>
              </a:rPr>
              <a:t>Higher chance that vulnerabilities will be missed and end up in the release</a:t>
            </a:r>
          </a:p>
          <a:p>
            <a:pPr marL="457200" indent="-457200">
              <a:buClr>
                <a:schemeClr val="bg1"/>
              </a:buClr>
              <a:buFont typeface="Arial" panose="020B0604020202020204" pitchFamily="34" charset="0"/>
              <a:buChar char="•"/>
            </a:pPr>
            <a:r>
              <a:rPr lang="en-US" sz="2000" dirty="0">
                <a:solidFill>
                  <a:srgbClr val="FF0000"/>
                </a:solidFill>
                <a:latin typeface="Century Gothic" panose="020B0502020202020204" pitchFamily="34" charset="0"/>
              </a:rPr>
              <a:t>Much higher chance of code needing to be reworked</a:t>
            </a:r>
          </a:p>
          <a:p>
            <a:pPr marL="457200" indent="-457200">
              <a:buClr>
                <a:schemeClr val="bg1"/>
              </a:buClr>
              <a:buFont typeface="Arial" panose="020B0604020202020204" pitchFamily="34" charset="0"/>
              <a:buChar char="•"/>
            </a:pPr>
            <a:r>
              <a:rPr lang="en-US" sz="2000" dirty="0">
                <a:solidFill>
                  <a:srgbClr val="FF0000"/>
                </a:solidFill>
                <a:latin typeface="Century Gothic" panose="020B0502020202020204" pitchFamily="34" charset="0"/>
              </a:rPr>
              <a:t>Affects more people and later stages of development</a:t>
            </a:r>
          </a:p>
        </p:txBody>
      </p:sp>
      <p:pic>
        <p:nvPicPr>
          <p:cNvPr id="5" name="Audio 4">
            <a:hlinkClick r:id="" action="ppaction://media"/>
            <a:extLst>
              <a:ext uri="{FF2B5EF4-FFF2-40B4-BE49-F238E27FC236}">
                <a16:creationId xmlns:a16="http://schemas.microsoft.com/office/drawing/2014/main" id="{29D631E3-992B-43EE-9D90-1675E0A1705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720"/>
    </mc:Choice>
    <mc:Fallback>
      <p:transition spd="slow" advTm="21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130000"/>
              </a:lnSpc>
              <a:spcBef>
                <a:spcPts val="0"/>
              </a:spcBef>
              <a:spcAft>
                <a:spcPts val="0"/>
              </a:spcAft>
              <a:buClr>
                <a:schemeClr val="lt1"/>
              </a:buClr>
              <a:buSzPts val="1800"/>
              <a:buChar char="•"/>
            </a:pPr>
            <a:r>
              <a:rPr lang="en-US" sz="2400" dirty="0"/>
              <a:t>Default Deny</a:t>
            </a:r>
          </a:p>
          <a:p>
            <a:pPr marL="1143000" lvl="2" indent="-228600" algn="l" rtl="0">
              <a:lnSpc>
                <a:spcPct val="130000"/>
              </a:lnSpc>
              <a:spcBef>
                <a:spcPts val="0"/>
              </a:spcBef>
              <a:spcAft>
                <a:spcPts val="0"/>
              </a:spcAft>
              <a:buClr>
                <a:schemeClr val="lt1"/>
              </a:buClr>
              <a:buSzPts val="1800"/>
              <a:buChar char="•"/>
            </a:pPr>
            <a:r>
              <a:rPr lang="en-US" sz="2400" dirty="0"/>
              <a:t>Principle of least privilege</a:t>
            </a:r>
          </a:p>
          <a:p>
            <a:pPr marL="1143000" lvl="2" indent="-228600" algn="l" rtl="0">
              <a:lnSpc>
                <a:spcPct val="130000"/>
              </a:lnSpc>
              <a:spcBef>
                <a:spcPts val="0"/>
              </a:spcBef>
              <a:spcAft>
                <a:spcPts val="0"/>
              </a:spcAft>
              <a:buClr>
                <a:schemeClr val="lt1"/>
              </a:buClr>
              <a:buSzPts val="1800"/>
              <a:buChar char="•"/>
            </a:pPr>
            <a:r>
              <a:rPr lang="en-US" sz="2400" dirty="0"/>
              <a:t>Pointer safety</a:t>
            </a:r>
          </a:p>
          <a:p>
            <a:pPr marL="1143000" lvl="2" indent="-228600" algn="l" rtl="0">
              <a:lnSpc>
                <a:spcPct val="130000"/>
              </a:lnSpc>
              <a:spcBef>
                <a:spcPts val="0"/>
              </a:spcBef>
              <a:spcAft>
                <a:spcPts val="0"/>
              </a:spcAft>
              <a:buClr>
                <a:schemeClr val="lt1"/>
              </a:buClr>
              <a:buSzPts val="1800"/>
              <a:buChar char="•"/>
            </a:pPr>
            <a:r>
              <a:rPr lang="en-US" sz="2400" dirty="0"/>
              <a:t>Containers</a:t>
            </a:r>
          </a:p>
          <a:p>
            <a:pPr marL="1143000" lvl="2" indent="-228600" algn="l" rtl="0">
              <a:lnSpc>
                <a:spcPct val="130000"/>
              </a:lnSpc>
              <a:spcBef>
                <a:spcPts val="0"/>
              </a:spcBef>
              <a:spcAft>
                <a:spcPts val="0"/>
              </a:spcAft>
              <a:buClr>
                <a:schemeClr val="lt1"/>
              </a:buClr>
              <a:buSzPts val="1800"/>
              <a:buChar char="•"/>
            </a:pPr>
            <a:r>
              <a:rPr lang="en-US" sz="2400" dirty="0"/>
              <a:t>Floating point values</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2004B432-4CB7-4C7B-B4F2-2799A2B4B4F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790"/>
    </mc:Choice>
    <mc:Fallback>
      <p:transition spd="slow" advTm="36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endParaRPr lang="en-US" dirty="0"/>
          </a:p>
          <a:p>
            <a:pPr marL="228600" lvl="0" indent="-228600" algn="l" rtl="0">
              <a:lnSpc>
                <a:spcPct val="130000"/>
              </a:lnSpc>
              <a:spcBef>
                <a:spcPts val="0"/>
              </a:spcBef>
              <a:spcAft>
                <a:spcPts val="0"/>
              </a:spcAft>
              <a:buClr>
                <a:schemeClr val="lt1"/>
              </a:buClr>
              <a:buSzPts val="2200"/>
              <a:buChar char="•"/>
            </a:pPr>
            <a:r>
              <a:rPr lang="en-US" sz="2000" dirty="0"/>
              <a:t>CTR-50-CPP: Guarantee that container indices and iterators are within the valid range</a:t>
            </a:r>
          </a:p>
          <a:p>
            <a:pPr marL="228600" lvl="0" indent="-228600" algn="l" rtl="0">
              <a:lnSpc>
                <a:spcPct val="130000"/>
              </a:lnSpc>
              <a:spcBef>
                <a:spcPts val="0"/>
              </a:spcBef>
              <a:spcAft>
                <a:spcPts val="0"/>
              </a:spcAft>
              <a:buClr>
                <a:schemeClr val="lt1"/>
              </a:buClr>
              <a:buSzPts val="2200"/>
              <a:buChar char="•"/>
            </a:pPr>
            <a:r>
              <a:rPr lang="en-US" sz="2000" dirty="0"/>
              <a:t>INT-02-CLG: Understand integer conversion rules</a:t>
            </a:r>
          </a:p>
          <a:p>
            <a:pPr marL="228600" lvl="0" indent="-228600" algn="l" rtl="0">
              <a:lnSpc>
                <a:spcPct val="130000"/>
              </a:lnSpc>
              <a:spcBef>
                <a:spcPts val="0"/>
              </a:spcBef>
              <a:spcAft>
                <a:spcPts val="0"/>
              </a:spcAft>
              <a:buClr>
                <a:schemeClr val="lt1"/>
              </a:buClr>
              <a:buSzPts val="2200"/>
              <a:buChar char="•"/>
            </a:pPr>
            <a:r>
              <a:rPr lang="en-US" sz="2000" dirty="0"/>
              <a:t>FLP-34-CLG: Ensure that floating-point conversions are within range of the new type</a:t>
            </a:r>
          </a:p>
          <a:p>
            <a:pPr marL="228600" lvl="0" indent="-228600" algn="l" rtl="0">
              <a:lnSpc>
                <a:spcPct val="130000"/>
              </a:lnSpc>
              <a:spcBef>
                <a:spcPts val="0"/>
              </a:spcBef>
              <a:spcAft>
                <a:spcPts val="0"/>
              </a:spcAft>
              <a:buClr>
                <a:schemeClr val="lt1"/>
              </a:buClr>
              <a:buSzPts val="2200"/>
              <a:buChar char="•"/>
            </a:pPr>
            <a:r>
              <a:rPr lang="en-US" sz="2000" dirty="0"/>
              <a:t>EXP-36-CLG: Do not cast pointers into more strictly aligned pointer types</a:t>
            </a:r>
          </a:p>
          <a:p>
            <a:pPr marL="228600" lvl="0" indent="-228600" algn="l" rtl="0">
              <a:lnSpc>
                <a:spcPct val="130000"/>
              </a:lnSpc>
              <a:spcBef>
                <a:spcPts val="0"/>
              </a:spcBef>
              <a:spcAft>
                <a:spcPts val="0"/>
              </a:spcAft>
              <a:buClr>
                <a:schemeClr val="lt1"/>
              </a:buClr>
              <a:buSzPts val="2200"/>
              <a:buChar char="•"/>
            </a:pPr>
            <a:r>
              <a:rPr lang="en-US" sz="2000" dirty="0"/>
              <a:t>EXP-39-CLG: Do not access a variable through a pointer of an incompatible type</a:t>
            </a:r>
          </a:p>
          <a:p>
            <a:pPr marL="228600" lvl="0" indent="-228600" algn="l" rtl="0">
              <a:lnSpc>
                <a:spcPct val="130000"/>
              </a:lnSpc>
              <a:spcBef>
                <a:spcPts val="0"/>
              </a:spcBef>
              <a:spcAft>
                <a:spcPts val="0"/>
              </a:spcAft>
              <a:buClr>
                <a:schemeClr val="lt1"/>
              </a:buClr>
              <a:buSzPts val="2200"/>
              <a:buChar char="•"/>
            </a:pPr>
            <a:r>
              <a:rPr lang="en-US" sz="2000" dirty="0"/>
              <a:t>EXP-08-CLG: Ensure pointer arithmetic is used correctly</a:t>
            </a:r>
          </a:p>
          <a:p>
            <a:pPr marL="228600" lvl="0" indent="-228600" algn="l" rtl="0">
              <a:lnSpc>
                <a:spcPct val="100000"/>
              </a:lnSpc>
              <a:spcBef>
                <a:spcPts val="0"/>
              </a:spcBef>
              <a:spcAft>
                <a:spcPts val="0"/>
              </a:spcAft>
              <a:buClr>
                <a:schemeClr val="lt1"/>
              </a:buClr>
              <a:buSzPts val="2200"/>
              <a:buChar char="•"/>
            </a:pPr>
            <a:endParaRPr sz="20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67A214F0-E2B4-4683-925F-73A151311FF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587"/>
    </mc:Choice>
    <mc:Fallback>
      <p:transition spd="slow" advTm="17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85000" lnSpcReduction="10000"/>
          </a:bodyPr>
          <a:lstStyle/>
          <a:p>
            <a:pPr marL="0" marR="0" indent="-457200">
              <a:lnSpc>
                <a:spcPct val="200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Carnegie Mellon University. (2020). </a:t>
            </a:r>
            <a:r>
              <a:rPr lang="en-US" sz="1800" i="1" dirty="0">
                <a:effectLst/>
                <a:latin typeface="Times New Roman" panose="02020603050405020304" pitchFamily="18" charset="0"/>
                <a:ea typeface="Times New Roman" panose="02020603050405020304" pitchFamily="18" charset="0"/>
              </a:rPr>
              <a:t>SEI CERT Coding Standards - CERT Secure Coding - Confluence</a:t>
            </a:r>
            <a:r>
              <a:rPr lang="en-US" sz="1800" dirty="0">
                <a:effectLst/>
                <a:latin typeface="Times New Roman" panose="02020603050405020304" pitchFamily="18" charset="0"/>
                <a:ea typeface="Times New Roman" panose="02020603050405020304" pitchFamily="18" charset="0"/>
              </a:rPr>
              <a:t>. Confluence. Retrieved December 	6, 2021, from </a:t>
            </a:r>
            <a:r>
              <a:rPr lang="en-US" sz="1800" dirty="0">
                <a:effectLst/>
                <a:latin typeface="Times New Roman" panose="02020603050405020304" pitchFamily="18" charset="0"/>
                <a:ea typeface="Times New Roman" panose="02020603050405020304" pitchFamily="18" charset="0"/>
                <a:hlinkClick r:id="rId4"/>
              </a:rPr>
              <a:t>https://wiki.sei.cmu.edu/confluence/display/seccode/SEI+CERT+Coding+Standards</a:t>
            </a:r>
            <a:r>
              <a:rPr lang="en-US" sz="1800" dirty="0">
                <a:effectLst/>
                <a:latin typeface="Times New Roman" panose="02020603050405020304" pitchFamily="18" charset="0"/>
                <a:ea typeface="Times New Roman" panose="02020603050405020304" pitchFamily="18" charset="0"/>
              </a:rPr>
              <a:t> </a:t>
            </a:r>
          </a:p>
          <a:p>
            <a:pPr marL="0" marR="0" indent="-457200">
              <a:lnSpc>
                <a:spcPct val="200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Federal Trade Commission. (2021, December 1). </a:t>
            </a:r>
            <a:r>
              <a:rPr lang="en-US" sz="1800" i="1" dirty="0">
                <a:effectLst/>
                <a:latin typeface="Times New Roman" panose="02020603050405020304" pitchFamily="18" charset="0"/>
                <a:ea typeface="Times New Roman" panose="02020603050405020304" pitchFamily="18" charset="0"/>
              </a:rPr>
              <a:t>Start with Security: A Guide for Business</a:t>
            </a:r>
            <a:r>
              <a:rPr lang="en-US" sz="1800" dirty="0">
                <a:effectLst/>
                <a:latin typeface="Times New Roman" panose="02020603050405020304" pitchFamily="18" charset="0"/>
                <a:ea typeface="Times New Roman" panose="02020603050405020304" pitchFamily="18" charset="0"/>
              </a:rPr>
              <a:t>. Retrieved December 12, 2021, from 	</a:t>
            </a:r>
            <a:r>
              <a:rPr lang="en-US" sz="1800" dirty="0">
                <a:effectLst/>
                <a:latin typeface="Times New Roman" panose="02020603050405020304" pitchFamily="18" charset="0"/>
                <a:ea typeface="Times New Roman" panose="02020603050405020304" pitchFamily="18" charset="0"/>
                <a:hlinkClick r:id="rId5"/>
              </a:rPr>
              <a:t>https://www.ftc.gov/tips-advice/business-center/guidance/start-security-guide-business</a:t>
            </a:r>
            <a:r>
              <a:rPr lang="en-US" sz="1800" dirty="0">
                <a:effectLst/>
                <a:latin typeface="Times New Roman" panose="02020603050405020304" pitchFamily="18" charset="0"/>
                <a:ea typeface="Times New Roman" panose="02020603050405020304" pitchFamily="18" charset="0"/>
              </a:rPr>
              <a:t> </a:t>
            </a:r>
          </a:p>
          <a:p>
            <a:pPr marL="0" marR="0" indent="-457200">
              <a:lnSpc>
                <a:spcPct val="200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Lord, N. L. (2019, July 15). </a:t>
            </a:r>
            <a:r>
              <a:rPr lang="en-US" sz="1800" i="1" dirty="0">
                <a:effectLst/>
                <a:latin typeface="Times New Roman" panose="02020603050405020304" pitchFamily="18" charset="0"/>
                <a:ea typeface="Times New Roman" panose="02020603050405020304" pitchFamily="18" charset="0"/>
              </a:rPr>
              <a:t>Data Protection: Data In transit vs. Data At Rest</a:t>
            </a:r>
            <a:r>
              <a:rPr lang="en-US" sz="1800" dirty="0">
                <a:effectLst/>
                <a:latin typeface="Times New Roman" panose="02020603050405020304" pitchFamily="18" charset="0"/>
                <a:ea typeface="Times New Roman" panose="02020603050405020304" pitchFamily="18" charset="0"/>
              </a:rPr>
              <a:t>. Digital Guardian. Retrieved December 5, 2021, from 	</a:t>
            </a:r>
            <a:r>
              <a:rPr lang="en-US" sz="1800" dirty="0">
                <a:effectLst/>
                <a:latin typeface="Times New Roman" panose="02020603050405020304" pitchFamily="18" charset="0"/>
                <a:ea typeface="Times New Roman" panose="02020603050405020304" pitchFamily="18" charset="0"/>
                <a:hlinkClick r:id="rId6"/>
              </a:rPr>
              <a:t>https://digitalguardian.com/blog/data-protection-data-in-transit-vs-data-at-rest</a:t>
            </a:r>
            <a:r>
              <a:rPr lang="en-US" sz="1800" dirty="0">
                <a:effectLst/>
                <a:latin typeface="Times New Roman" panose="02020603050405020304" pitchFamily="18" charset="0"/>
                <a:ea typeface="Times New Roman" panose="02020603050405020304" pitchFamily="18" charset="0"/>
              </a:rPr>
              <a:t> </a:t>
            </a:r>
          </a:p>
          <a:p>
            <a:pPr marL="0" marR="0" indent="-457200">
              <a:lnSpc>
                <a:spcPct val="200000"/>
              </a:lnSpc>
              <a:spcBef>
                <a:spcPts val="0"/>
              </a:spcBef>
              <a:spcAft>
                <a:spcPts val="0"/>
              </a:spcAft>
              <a:buNone/>
            </a:pPr>
            <a:r>
              <a:rPr lang="en-US" sz="1800" dirty="0" err="1">
                <a:effectLst/>
                <a:latin typeface="Times New Roman" panose="02020603050405020304" pitchFamily="18" charset="0"/>
                <a:ea typeface="Times New Roman" panose="02020603050405020304" pitchFamily="18" charset="0"/>
              </a:rPr>
              <a:t>Mylonas</a:t>
            </a:r>
            <a:r>
              <a:rPr lang="en-US" sz="1800" dirty="0">
                <a:effectLst/>
                <a:latin typeface="Times New Roman" panose="02020603050405020304" pitchFamily="18" charset="0"/>
                <a:ea typeface="Times New Roman" panose="02020603050405020304" pitchFamily="18" charset="0"/>
              </a:rPr>
              <a:t>, L. M. (2018, November 27). </a:t>
            </a:r>
            <a:r>
              <a:rPr lang="en-US" sz="1800" i="1" dirty="0">
                <a:effectLst/>
                <a:latin typeface="Times New Roman" panose="02020603050405020304" pitchFamily="18" charset="0"/>
                <a:ea typeface="Times New Roman" panose="02020603050405020304" pitchFamily="18" charset="0"/>
              </a:rPr>
              <a:t>What is AAA security? An introduction to authentication, </a:t>
            </a:r>
            <a:r>
              <a:rPr lang="en-US" sz="1800" i="1" dirty="0" err="1">
                <a:effectLst/>
                <a:latin typeface="Times New Roman" panose="02020603050405020304" pitchFamily="18" charset="0"/>
                <a:ea typeface="Times New Roman" panose="02020603050405020304" pitchFamily="18" charset="0"/>
              </a:rPr>
              <a:t>authorisation</a:t>
            </a:r>
            <a:r>
              <a:rPr lang="en-US" sz="1800" i="1" dirty="0">
                <a:effectLst/>
                <a:latin typeface="Times New Roman" panose="02020603050405020304" pitchFamily="18" charset="0"/>
                <a:ea typeface="Times New Roman" panose="02020603050405020304" pitchFamily="18" charset="0"/>
              </a:rPr>
              <a:t> and accounting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Codebots</a:t>
            </a:r>
            <a:r>
              <a:rPr lang="en-US" sz="1800" dirty="0">
                <a:effectLst/>
                <a:latin typeface="Times New Roman" panose="02020603050405020304" pitchFamily="18" charset="0"/>
                <a:ea typeface="Times New Roman" panose="02020603050405020304" pitchFamily="18" charset="0"/>
              </a:rPr>
              <a:t>. 	Retrieved December 12, 2021, from </a:t>
            </a:r>
            <a:r>
              <a:rPr lang="en-US" sz="1800" dirty="0">
                <a:effectLst/>
                <a:latin typeface="Times New Roman" panose="02020603050405020304" pitchFamily="18" charset="0"/>
                <a:ea typeface="Times New Roman" panose="02020603050405020304" pitchFamily="18" charset="0"/>
                <a:hlinkClick r:id="rId7"/>
              </a:rPr>
              <a:t>https://codebots.com/application-security/aaa-security-an-introduction-to-authentication-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authorisation</a:t>
            </a:r>
            <a:r>
              <a:rPr lang="en-US" sz="1800" dirty="0">
                <a:effectLst/>
                <a:latin typeface="Times New Roman" panose="02020603050405020304" pitchFamily="18" charset="0"/>
                <a:ea typeface="Times New Roman" panose="02020603050405020304" pitchFamily="18" charset="0"/>
              </a:rPr>
              <a:t>-accounting</a:t>
            </a:r>
          </a:p>
          <a:p>
            <a:pPr marL="0" lvl="0" indent="-457200" algn="l" rtl="0">
              <a:lnSpc>
                <a:spcPct val="90000"/>
              </a:lnSpc>
              <a:spcBef>
                <a:spcPts val="0"/>
              </a:spcBef>
              <a:spcAft>
                <a:spcPts val="0"/>
              </a:spcAft>
              <a:buClr>
                <a:schemeClr val="lt1"/>
              </a:buClr>
              <a:buSzPts val="2200"/>
              <a:buNone/>
            </a:pPr>
            <a:endParaRPr lang="en-US" dirty="0"/>
          </a:p>
        </p:txBody>
      </p:sp>
      <p:pic>
        <p:nvPicPr>
          <p:cNvPr id="239" name="Google Shape;239;p14"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2664193" y="2069501"/>
            <a:ext cx="6604728" cy="402412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4190E89F-DCA8-4EBA-94D6-FAADD7DD4C5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624"/>
    </mc:Choice>
    <mc:Fallback>
      <p:transition spd="slow" advTm="23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2584807346"/>
              </p:ext>
            </p:extLst>
          </p:nvPr>
        </p:nvGraphicFramePr>
        <p:xfrm>
          <a:off x="2647666" y="2263684"/>
          <a:ext cx="8359459" cy="3836016"/>
        </p:xfrm>
        <a:graphic>
          <a:graphicData uri="http://schemas.openxmlformats.org/drawingml/2006/table">
            <a:tbl>
              <a:tblPr firstRow="1" firstCol="1">
                <a:noFill/>
                <a:tableStyleId>{802198C4-3087-4945-87E3-76CBB3509B7E}</a:tableStyleId>
              </a:tblPr>
              <a:tblGrid>
                <a:gridCol w="4300090">
                  <a:extLst>
                    <a:ext uri="{9D8B030D-6E8A-4147-A177-3AD203B41FA5}">
                      <a16:colId xmlns:a16="http://schemas.microsoft.com/office/drawing/2014/main" val="20000"/>
                    </a:ext>
                  </a:extLst>
                </a:gridCol>
                <a:gridCol w="4059369">
                  <a:extLst>
                    <a:ext uri="{9D8B030D-6E8A-4147-A177-3AD203B41FA5}">
                      <a16:colId xmlns:a16="http://schemas.microsoft.com/office/drawing/2014/main" val="20001"/>
                    </a:ext>
                  </a:extLst>
                </a:gridCol>
              </a:tblGrid>
              <a:tr h="1918008">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918008">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10" name="TextBox 9">
            <a:extLst>
              <a:ext uri="{FF2B5EF4-FFF2-40B4-BE49-F238E27FC236}">
                <a16:creationId xmlns:a16="http://schemas.microsoft.com/office/drawing/2014/main" id="{9EBFB115-8C9F-445E-8EBF-390FFFB8930F}"/>
              </a:ext>
            </a:extLst>
          </p:cNvPr>
          <p:cNvSpPr txBox="1"/>
          <p:nvPr/>
        </p:nvSpPr>
        <p:spPr>
          <a:xfrm>
            <a:off x="3053053" y="4956059"/>
            <a:ext cx="3671248" cy="73866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entury Gothic" panose="020B0502020202020204" pitchFamily="34" charset="0"/>
              </a:rPr>
              <a:t>ERR-51-CPP (P4)</a:t>
            </a:r>
          </a:p>
          <a:p>
            <a:pPr marL="285750" indent="-285750">
              <a:buFont typeface="Arial" panose="020B0604020202020204" pitchFamily="34" charset="0"/>
              <a:buChar char="•"/>
            </a:pPr>
            <a:r>
              <a:rPr lang="en-US" dirty="0">
                <a:latin typeface="Century Gothic" panose="020B0502020202020204" pitchFamily="34" charset="0"/>
              </a:rPr>
              <a:t>EXP-40-CLG (P2)</a:t>
            </a:r>
          </a:p>
          <a:p>
            <a:pPr marL="285750" indent="-285750">
              <a:buFont typeface="Arial" panose="020B0604020202020204" pitchFamily="34" charset="0"/>
              <a:buChar char="•"/>
            </a:pPr>
            <a:r>
              <a:rPr lang="en-US" dirty="0">
                <a:latin typeface="Century Gothic" panose="020B0502020202020204" pitchFamily="34" charset="0"/>
              </a:rPr>
              <a:t>DCL-03-CLG (P1)</a:t>
            </a:r>
          </a:p>
        </p:txBody>
      </p:sp>
      <p:sp>
        <p:nvSpPr>
          <p:cNvPr id="12" name="TextBox 11">
            <a:extLst>
              <a:ext uri="{FF2B5EF4-FFF2-40B4-BE49-F238E27FC236}">
                <a16:creationId xmlns:a16="http://schemas.microsoft.com/office/drawing/2014/main" id="{AEE5B3A7-3DAA-4FD2-83E0-2A77D00662E7}"/>
              </a:ext>
            </a:extLst>
          </p:cNvPr>
          <p:cNvSpPr txBox="1"/>
          <p:nvPr/>
        </p:nvSpPr>
        <p:spPr>
          <a:xfrm>
            <a:off x="2876517" y="2951945"/>
            <a:ext cx="1733200" cy="95410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entury Gothic" panose="020B0502020202020204" pitchFamily="34" charset="0"/>
              </a:rPr>
              <a:t>STR-50-CPP</a:t>
            </a:r>
          </a:p>
          <a:p>
            <a:pPr marL="285750" indent="-285750">
              <a:buFont typeface="Arial" panose="020B0604020202020204" pitchFamily="34" charset="0"/>
              <a:buChar char="•"/>
            </a:pPr>
            <a:r>
              <a:rPr lang="en-US" dirty="0">
                <a:latin typeface="Century Gothic" panose="020B0502020202020204" pitchFamily="34" charset="0"/>
              </a:rPr>
              <a:t>EXP-53-CPP</a:t>
            </a:r>
          </a:p>
          <a:p>
            <a:pPr marL="285750" indent="-285750">
              <a:buFont typeface="Arial" panose="020B0604020202020204" pitchFamily="34" charset="0"/>
              <a:buChar char="•"/>
            </a:pPr>
            <a:r>
              <a:rPr lang="en-US" dirty="0">
                <a:latin typeface="Century Gothic" panose="020B0502020202020204" pitchFamily="34" charset="0"/>
              </a:rPr>
              <a:t>IDS-00-JAV</a:t>
            </a:r>
          </a:p>
          <a:p>
            <a:pPr marL="285750" indent="-285750">
              <a:buFont typeface="Arial" panose="020B0604020202020204" pitchFamily="34" charset="0"/>
              <a:buChar char="•"/>
            </a:pPr>
            <a:r>
              <a:rPr lang="en-US" dirty="0">
                <a:latin typeface="Century Gothic" panose="020B0502020202020204" pitchFamily="34" charset="0"/>
              </a:rPr>
              <a:t>ERR-55-CPP</a:t>
            </a:r>
          </a:p>
        </p:txBody>
      </p:sp>
      <p:sp>
        <p:nvSpPr>
          <p:cNvPr id="13" name="TextBox 12">
            <a:extLst>
              <a:ext uri="{FF2B5EF4-FFF2-40B4-BE49-F238E27FC236}">
                <a16:creationId xmlns:a16="http://schemas.microsoft.com/office/drawing/2014/main" id="{9A75F737-3F56-418D-8582-6BA33D96DC03}"/>
              </a:ext>
            </a:extLst>
          </p:cNvPr>
          <p:cNvSpPr txBox="1"/>
          <p:nvPr/>
        </p:nvSpPr>
        <p:spPr>
          <a:xfrm>
            <a:off x="4991101" y="2951946"/>
            <a:ext cx="1733200" cy="95410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entury Gothic" panose="020B0502020202020204" pitchFamily="34" charset="0"/>
              </a:rPr>
              <a:t>STR-30-CLG</a:t>
            </a:r>
          </a:p>
          <a:p>
            <a:pPr marL="285750" indent="-285750">
              <a:buFont typeface="Arial" panose="020B0604020202020204" pitchFamily="34" charset="0"/>
              <a:buChar char="•"/>
            </a:pPr>
            <a:r>
              <a:rPr lang="en-US" dirty="0">
                <a:latin typeface="Century Gothic" panose="020B0502020202020204" pitchFamily="34" charset="0"/>
              </a:rPr>
              <a:t>INT-30-CLG</a:t>
            </a:r>
          </a:p>
          <a:p>
            <a:pPr marL="285750" indent="-285750">
              <a:buFont typeface="Arial" panose="020B0604020202020204" pitchFamily="34" charset="0"/>
              <a:buChar char="•"/>
            </a:pPr>
            <a:r>
              <a:rPr lang="en-US" dirty="0">
                <a:latin typeface="Century Gothic" panose="020B0502020202020204" pitchFamily="34" charset="0"/>
              </a:rPr>
              <a:t>INT-07-CLG</a:t>
            </a:r>
          </a:p>
          <a:p>
            <a:pPr marL="285750" indent="-285750">
              <a:buFont typeface="Arial" panose="020B0604020202020204" pitchFamily="34" charset="0"/>
              <a:buChar char="•"/>
            </a:pPr>
            <a:r>
              <a:rPr lang="en-US" dirty="0">
                <a:latin typeface="Century Gothic" panose="020B0502020202020204" pitchFamily="34" charset="0"/>
              </a:rPr>
              <a:t>ERR-51-CPP</a:t>
            </a:r>
          </a:p>
        </p:txBody>
      </p:sp>
      <p:sp>
        <p:nvSpPr>
          <p:cNvPr id="14" name="TextBox 13">
            <a:extLst>
              <a:ext uri="{FF2B5EF4-FFF2-40B4-BE49-F238E27FC236}">
                <a16:creationId xmlns:a16="http://schemas.microsoft.com/office/drawing/2014/main" id="{678A590C-C7AB-4D32-9D11-804E3125E780}"/>
              </a:ext>
            </a:extLst>
          </p:cNvPr>
          <p:cNvSpPr txBox="1"/>
          <p:nvPr/>
        </p:nvSpPr>
        <p:spPr>
          <a:xfrm>
            <a:off x="7105684" y="2951943"/>
            <a:ext cx="1962051" cy="95410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entury Gothic" panose="020B0502020202020204" pitchFamily="34" charset="0"/>
              </a:rPr>
              <a:t>STR-50-CPP (P18)</a:t>
            </a:r>
          </a:p>
          <a:p>
            <a:pPr marL="285750" indent="-285750">
              <a:buFont typeface="Arial" panose="020B0604020202020204" pitchFamily="34" charset="0"/>
              <a:buChar char="•"/>
            </a:pPr>
            <a:r>
              <a:rPr lang="en-US" dirty="0">
                <a:latin typeface="Century Gothic" panose="020B0502020202020204" pitchFamily="34" charset="0"/>
              </a:rPr>
              <a:t>EXP-53-CPP (P12)</a:t>
            </a:r>
          </a:p>
          <a:p>
            <a:pPr marL="285750" indent="-285750">
              <a:buFont typeface="Arial" panose="020B0604020202020204" pitchFamily="34" charset="0"/>
              <a:buChar char="•"/>
            </a:pPr>
            <a:r>
              <a:rPr lang="en-US" dirty="0">
                <a:latin typeface="Century Gothic" panose="020B0502020202020204" pitchFamily="34" charset="0"/>
              </a:rPr>
              <a:t>IDS-00-JAV (P12)</a:t>
            </a:r>
          </a:p>
          <a:p>
            <a:pPr marL="285750" indent="-285750">
              <a:buFont typeface="Arial" panose="020B0604020202020204" pitchFamily="34" charset="0"/>
              <a:buChar char="•"/>
            </a:pPr>
            <a:r>
              <a:rPr lang="en-US" dirty="0">
                <a:latin typeface="Century Gothic" panose="020B0502020202020204" pitchFamily="34" charset="0"/>
              </a:rPr>
              <a:t>ERR-55-CPP (P9)</a:t>
            </a:r>
          </a:p>
        </p:txBody>
      </p:sp>
      <p:sp>
        <p:nvSpPr>
          <p:cNvPr id="15" name="TextBox 14">
            <a:extLst>
              <a:ext uri="{FF2B5EF4-FFF2-40B4-BE49-F238E27FC236}">
                <a16:creationId xmlns:a16="http://schemas.microsoft.com/office/drawing/2014/main" id="{F016F4AB-677F-45F7-B919-5C1377E5D311}"/>
              </a:ext>
            </a:extLst>
          </p:cNvPr>
          <p:cNvSpPr txBox="1"/>
          <p:nvPr/>
        </p:nvSpPr>
        <p:spPr>
          <a:xfrm>
            <a:off x="8961079" y="2951944"/>
            <a:ext cx="1962050" cy="73866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entury Gothic" panose="020B0502020202020204" pitchFamily="34" charset="0"/>
              </a:rPr>
              <a:t>STR-30-CLG (P9)</a:t>
            </a:r>
          </a:p>
          <a:p>
            <a:pPr marL="285750" indent="-285750">
              <a:buFont typeface="Arial" panose="020B0604020202020204" pitchFamily="34" charset="0"/>
              <a:buChar char="•"/>
            </a:pPr>
            <a:r>
              <a:rPr lang="en-US" dirty="0">
                <a:latin typeface="Century Gothic" panose="020B0502020202020204" pitchFamily="34" charset="0"/>
              </a:rPr>
              <a:t>INT-30-CLG (P9)</a:t>
            </a:r>
          </a:p>
          <a:p>
            <a:pPr marL="285750" indent="-285750">
              <a:buFont typeface="Arial" panose="020B0604020202020204" pitchFamily="34" charset="0"/>
              <a:buChar char="•"/>
            </a:pPr>
            <a:r>
              <a:rPr lang="en-US" dirty="0">
                <a:latin typeface="Century Gothic" panose="020B0502020202020204" pitchFamily="34" charset="0"/>
              </a:rPr>
              <a:t>INT-07-CLG (P8)</a:t>
            </a:r>
          </a:p>
        </p:txBody>
      </p:sp>
      <p:sp>
        <p:nvSpPr>
          <p:cNvPr id="16" name="TextBox 15">
            <a:extLst>
              <a:ext uri="{FF2B5EF4-FFF2-40B4-BE49-F238E27FC236}">
                <a16:creationId xmlns:a16="http://schemas.microsoft.com/office/drawing/2014/main" id="{EA0B7BDE-F9E8-4FA5-A728-949157F5DF56}"/>
              </a:ext>
            </a:extLst>
          </p:cNvPr>
          <p:cNvSpPr txBox="1"/>
          <p:nvPr/>
        </p:nvSpPr>
        <p:spPr>
          <a:xfrm>
            <a:off x="7030089" y="4956059"/>
            <a:ext cx="3671248" cy="52322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entury Gothic" panose="020B0502020202020204" pitchFamily="34" charset="0"/>
              </a:rPr>
              <a:t>DCL-03-CLG</a:t>
            </a:r>
          </a:p>
          <a:p>
            <a:pPr marL="285750" indent="-285750">
              <a:buFont typeface="Arial" panose="020B0604020202020204" pitchFamily="34" charset="0"/>
              <a:buChar char="•"/>
            </a:pPr>
            <a:r>
              <a:rPr lang="en-US" dirty="0">
                <a:latin typeface="Century Gothic" panose="020B0502020202020204" pitchFamily="34" charset="0"/>
              </a:rPr>
              <a:t>EXP-40-CLG</a:t>
            </a:r>
          </a:p>
        </p:txBody>
      </p:sp>
      <p:pic>
        <p:nvPicPr>
          <p:cNvPr id="7" name="Audio 6">
            <a:hlinkClick r:id="" action="ppaction://media"/>
            <a:extLst>
              <a:ext uri="{FF2B5EF4-FFF2-40B4-BE49-F238E27FC236}">
                <a16:creationId xmlns:a16="http://schemas.microsoft.com/office/drawing/2014/main" id="{1A3CEAA2-FCE0-4B1A-9429-4355737D89F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765"/>
    </mc:Choice>
    <mc:Fallback>
      <p:transition spd="slow" advTm="37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057401"/>
            <a:ext cx="10820400" cy="4343399"/>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100000"/>
              </a:lnSpc>
              <a:spcBef>
                <a:spcPts val="0"/>
              </a:spcBef>
              <a:spcAft>
                <a:spcPts val="0"/>
              </a:spcAft>
              <a:buClr>
                <a:schemeClr val="lt1"/>
              </a:buClr>
              <a:buSzPts val="2200"/>
              <a:buChar char="•"/>
            </a:pPr>
            <a:r>
              <a:rPr lang="en-US" dirty="0"/>
              <a:t>Validate Input Data</a:t>
            </a:r>
          </a:p>
          <a:p>
            <a:pPr marL="685800" lvl="1" indent="-228600">
              <a:lnSpc>
                <a:spcPct val="100000"/>
              </a:lnSpc>
              <a:spcBef>
                <a:spcPts val="0"/>
              </a:spcBef>
              <a:buSzPts val="2200"/>
            </a:pPr>
            <a:r>
              <a:rPr lang="en-US" sz="1800" dirty="0">
                <a:effectLst/>
                <a:latin typeface="Calibri" panose="020F0502020204030204" pitchFamily="34" charset="0"/>
                <a:ea typeface="Calibri" panose="020F0502020204030204" pitchFamily="34" charset="0"/>
              </a:rPr>
              <a:t>Prevent SQL injection</a:t>
            </a:r>
          </a:p>
          <a:p>
            <a:pPr marL="685800" lvl="1" indent="-228600">
              <a:lnSpc>
                <a:spcPct val="100000"/>
              </a:lnSpc>
              <a:spcBef>
                <a:spcPts val="0"/>
              </a:spcBef>
              <a:buSzPts val="2200"/>
            </a:pPr>
            <a:r>
              <a:rPr lang="en-US" sz="1800" dirty="0">
                <a:effectLst/>
                <a:latin typeface="Calibri" panose="020F0502020204030204" pitchFamily="34" charset="0"/>
                <a:ea typeface="Calibri" panose="020F0502020204030204" pitchFamily="34" charset="0"/>
              </a:rPr>
              <a:t>Do not read uninitialized memory</a:t>
            </a:r>
            <a:endParaRPr lang="en-US" dirty="0"/>
          </a:p>
          <a:p>
            <a:pPr marL="228600" lvl="0" indent="-228600" algn="l" rtl="0">
              <a:lnSpc>
                <a:spcPct val="100000"/>
              </a:lnSpc>
              <a:spcBef>
                <a:spcPts val="0"/>
              </a:spcBef>
              <a:spcAft>
                <a:spcPts val="0"/>
              </a:spcAft>
              <a:buClr>
                <a:schemeClr val="lt1"/>
              </a:buClr>
              <a:buSzPts val="2200"/>
              <a:buChar char="•"/>
            </a:pPr>
            <a:r>
              <a:rPr lang="en-US" dirty="0"/>
              <a:t>Heed Compiler Warnings</a:t>
            </a:r>
          </a:p>
          <a:p>
            <a:pPr marL="685800" lvl="1" indent="-228600">
              <a:lnSpc>
                <a:spcPct val="100000"/>
              </a:lnSpc>
              <a:spcBef>
                <a:spcPts val="0"/>
              </a:spcBef>
              <a:buSzPts val="2200"/>
            </a:pPr>
            <a:r>
              <a:rPr lang="en-US" dirty="0"/>
              <a:t>Use only explicitly signed or unsigned char type for numeric values</a:t>
            </a:r>
          </a:p>
          <a:p>
            <a:pPr marL="228600" lvl="0" indent="-228600" algn="l" rtl="0">
              <a:lnSpc>
                <a:spcPct val="100000"/>
              </a:lnSpc>
              <a:spcBef>
                <a:spcPts val="0"/>
              </a:spcBef>
              <a:spcAft>
                <a:spcPts val="0"/>
              </a:spcAft>
              <a:buClr>
                <a:schemeClr val="lt1"/>
              </a:buClr>
              <a:buSzPts val="2200"/>
              <a:buChar char="•"/>
            </a:pPr>
            <a:r>
              <a:rPr lang="en-US" dirty="0"/>
              <a:t>Architect and Design for Security Policies</a:t>
            </a:r>
          </a:p>
          <a:p>
            <a:pPr marL="685800" lvl="1" indent="-228600">
              <a:lnSpc>
                <a:spcPct val="100000"/>
              </a:lnSpc>
              <a:spcBef>
                <a:spcPts val="0"/>
              </a:spcBef>
              <a:buSzPts val="2200"/>
            </a:pPr>
            <a:r>
              <a:rPr lang="en-US" sz="1800" dirty="0">
                <a:effectLst/>
                <a:latin typeface="Calibri" panose="020F0502020204030204" pitchFamily="34" charset="0"/>
                <a:ea typeface="Calibri" panose="020F0502020204030204" pitchFamily="34" charset="0"/>
              </a:rPr>
              <a:t>Prevent SQL injection</a:t>
            </a:r>
            <a:endParaRPr lang="en-US" dirty="0"/>
          </a:p>
          <a:p>
            <a:pPr marL="228600" lvl="0" indent="-228600" algn="l" rtl="0">
              <a:lnSpc>
                <a:spcPct val="100000"/>
              </a:lnSpc>
              <a:spcBef>
                <a:spcPts val="0"/>
              </a:spcBef>
              <a:spcAft>
                <a:spcPts val="0"/>
              </a:spcAft>
              <a:buClr>
                <a:schemeClr val="lt1"/>
              </a:buClr>
              <a:buSzPts val="2200"/>
              <a:buChar char="•"/>
            </a:pPr>
            <a:r>
              <a:rPr lang="en-US" dirty="0"/>
              <a:t>Keep it Simple</a:t>
            </a:r>
          </a:p>
          <a:p>
            <a:pPr marL="685800" lvl="1" indent="-228600">
              <a:lnSpc>
                <a:spcPct val="100000"/>
              </a:lnSpc>
              <a:spcBef>
                <a:spcPts val="0"/>
              </a:spcBef>
              <a:buSzPts val="2200"/>
            </a:pPr>
            <a:r>
              <a:rPr lang="en-US" sz="1800" dirty="0">
                <a:effectLst/>
                <a:latin typeface="Calibri" panose="020F0502020204030204" pitchFamily="34" charset="0"/>
                <a:ea typeface="Calibri" panose="020F0502020204030204" pitchFamily="34" charset="0"/>
              </a:rPr>
              <a:t>Guarantee that storage for strings has sufficient space for character data and the null terminator</a:t>
            </a:r>
            <a:endParaRPr lang="en-US" dirty="0"/>
          </a:p>
          <a:p>
            <a:pPr marL="228600" lvl="0" indent="-228600" algn="l" rtl="0">
              <a:lnSpc>
                <a:spcPct val="100000"/>
              </a:lnSpc>
              <a:spcBef>
                <a:spcPts val="0"/>
              </a:spcBef>
              <a:spcAft>
                <a:spcPts val="0"/>
              </a:spcAft>
              <a:buClr>
                <a:schemeClr val="lt1"/>
              </a:buClr>
              <a:buSzPts val="2200"/>
              <a:buChar char="•"/>
            </a:pPr>
            <a:r>
              <a:rPr lang="en-US" dirty="0"/>
              <a:t>Default Deny</a:t>
            </a:r>
          </a:p>
          <a:p>
            <a:pPr marL="228600" lvl="0" indent="-228600" algn="l" rtl="0">
              <a:lnSpc>
                <a:spcPct val="100000"/>
              </a:lnSpc>
              <a:spcBef>
                <a:spcPts val="0"/>
              </a:spcBef>
              <a:spcAft>
                <a:spcPts val="0"/>
              </a:spcAft>
              <a:buClr>
                <a:schemeClr val="lt1"/>
              </a:buClr>
              <a:buSzPts val="2200"/>
              <a:buChar char="•"/>
            </a:pPr>
            <a:r>
              <a:rPr lang="en-US" dirty="0"/>
              <a:t>Adhere to the Principle of Least Privilege</a:t>
            </a:r>
          </a:p>
          <a:p>
            <a:pPr marL="228600" lvl="0" indent="-228600" algn="l" rtl="0">
              <a:lnSpc>
                <a:spcPct val="100000"/>
              </a:lnSpc>
              <a:spcBef>
                <a:spcPts val="0"/>
              </a:spcBef>
              <a:spcAft>
                <a:spcPts val="0"/>
              </a:spcAft>
              <a:buClr>
                <a:schemeClr val="lt1"/>
              </a:buClr>
              <a:buSzPts val="2200"/>
              <a:buChar char="•"/>
            </a:pPr>
            <a:r>
              <a:rPr lang="en-US" dirty="0"/>
              <a:t>Sanitize Data Sent to Other Systems</a:t>
            </a:r>
          </a:p>
          <a:p>
            <a:pPr marL="685800" lvl="1" indent="-228600">
              <a:lnSpc>
                <a:spcPct val="100000"/>
              </a:lnSpc>
              <a:spcBef>
                <a:spcPts val="0"/>
              </a:spcBef>
              <a:buSzPts val="2200"/>
            </a:pPr>
            <a:r>
              <a:rPr lang="en-US" sz="1800" dirty="0">
                <a:effectLst/>
                <a:latin typeface="Calibri" panose="020F0502020204030204" pitchFamily="34" charset="0"/>
                <a:ea typeface="Calibri" panose="020F0502020204030204" pitchFamily="34" charset="0"/>
              </a:rPr>
              <a:t>Prevent SQL injection</a:t>
            </a:r>
            <a:endParaRPr lang="en-US" dirty="0"/>
          </a:p>
          <a:p>
            <a:pPr marL="228600" lvl="0" indent="-228600" algn="l" rtl="0">
              <a:lnSpc>
                <a:spcPct val="100000"/>
              </a:lnSpc>
              <a:spcBef>
                <a:spcPts val="0"/>
              </a:spcBef>
              <a:spcAft>
                <a:spcPts val="0"/>
              </a:spcAft>
              <a:buClr>
                <a:schemeClr val="lt1"/>
              </a:buClr>
              <a:buSzPts val="2200"/>
              <a:buChar char="•"/>
            </a:pPr>
            <a:r>
              <a:rPr lang="en-US" dirty="0"/>
              <a:t>Practice Defense in Depth</a:t>
            </a:r>
          </a:p>
          <a:p>
            <a:pPr marL="228600" lvl="0" indent="-228600" algn="l" rtl="0">
              <a:lnSpc>
                <a:spcPct val="100000"/>
              </a:lnSpc>
              <a:spcBef>
                <a:spcPts val="0"/>
              </a:spcBef>
              <a:spcAft>
                <a:spcPts val="0"/>
              </a:spcAft>
              <a:buClr>
                <a:schemeClr val="lt1"/>
              </a:buClr>
              <a:buSzPts val="2200"/>
              <a:buChar char="•"/>
            </a:pPr>
            <a:r>
              <a:rPr lang="en-US" dirty="0"/>
              <a:t>Use Effective Quality Assurance Techniques</a:t>
            </a:r>
          </a:p>
          <a:p>
            <a:pPr marL="685800" lvl="1" indent="-228600">
              <a:lnSpc>
                <a:spcPct val="100000"/>
              </a:lnSpc>
              <a:spcBef>
                <a:spcPts val="0"/>
              </a:spcBef>
              <a:buSzPts val="2200"/>
            </a:pPr>
            <a:r>
              <a:rPr lang="en-US" sz="1800" dirty="0">
                <a:effectLst/>
                <a:latin typeface="Calibri" panose="020F0502020204030204" pitchFamily="34" charset="0"/>
                <a:ea typeface="Calibri" panose="020F0502020204030204" pitchFamily="34" charset="0"/>
              </a:rPr>
              <a:t>Use a static assertion to test the value of a constant expression</a:t>
            </a:r>
          </a:p>
          <a:p>
            <a:pPr marL="685800" lvl="1" indent="-228600">
              <a:lnSpc>
                <a:spcPct val="100000"/>
              </a:lnSpc>
              <a:spcBef>
                <a:spcPts val="0"/>
              </a:spcBef>
              <a:buSzPts val="2200"/>
            </a:pPr>
            <a:r>
              <a:rPr lang="en-US" sz="1800" dirty="0">
                <a:effectLst/>
                <a:latin typeface="Calibri" panose="020F0502020204030204" pitchFamily="34" charset="0"/>
                <a:ea typeface="Calibri" panose="020F0502020204030204" pitchFamily="34" charset="0"/>
              </a:rPr>
              <a:t>Handle all exceptions</a:t>
            </a:r>
          </a:p>
          <a:p>
            <a:pPr marL="685800" lvl="1" indent="-228600">
              <a:lnSpc>
                <a:spcPct val="100000"/>
              </a:lnSpc>
              <a:spcBef>
                <a:spcPts val="0"/>
              </a:spcBef>
              <a:buSzPts val="2200"/>
            </a:pPr>
            <a:r>
              <a:rPr lang="en-US" sz="1800" dirty="0">
                <a:effectLst/>
                <a:latin typeface="Calibri" panose="020F0502020204030204" pitchFamily="34" charset="0"/>
                <a:ea typeface="Calibri" panose="020F0502020204030204" pitchFamily="34" charset="0"/>
              </a:rPr>
              <a:t>Ensure that unsigned integer operations do not wrap</a:t>
            </a:r>
            <a:endParaRPr lang="en-US" dirty="0"/>
          </a:p>
          <a:p>
            <a:pPr marL="228600" lvl="0" indent="-228600" algn="l" rtl="0">
              <a:lnSpc>
                <a:spcPct val="100000"/>
              </a:lnSpc>
              <a:spcBef>
                <a:spcPts val="0"/>
              </a:spcBef>
              <a:spcAft>
                <a:spcPts val="0"/>
              </a:spcAft>
              <a:buClr>
                <a:schemeClr val="lt1"/>
              </a:buClr>
              <a:buSzPts val="2200"/>
              <a:buChar char="•"/>
            </a:pPr>
            <a:r>
              <a:rPr lang="en-US" dirty="0"/>
              <a:t>Adopt a Secure Coding Standard</a:t>
            </a:r>
          </a:p>
          <a:p>
            <a:pPr marL="685800" lvl="1" indent="-228600">
              <a:lnSpc>
                <a:spcPct val="100000"/>
              </a:lnSpc>
              <a:spcBef>
                <a:spcPts val="0"/>
              </a:spcBef>
              <a:buSzPts val="2200"/>
            </a:pPr>
            <a:r>
              <a:rPr lang="en-US" sz="1800" dirty="0">
                <a:effectLst/>
                <a:latin typeface="Calibri" panose="020F0502020204030204" pitchFamily="34" charset="0"/>
                <a:ea typeface="Calibri" panose="020F0502020204030204" pitchFamily="34" charset="0"/>
              </a:rPr>
              <a:t>Do not modify constant objects</a:t>
            </a:r>
          </a:p>
          <a:p>
            <a:pPr marL="685800" lvl="1" indent="-228600">
              <a:lnSpc>
                <a:spcPct val="100000"/>
              </a:lnSpc>
              <a:spcBef>
                <a:spcPts val="0"/>
              </a:spcBef>
              <a:buSzPts val="2200"/>
            </a:pPr>
            <a:r>
              <a:rPr lang="en-US" sz="1800" dirty="0">
                <a:effectLst/>
                <a:latin typeface="Calibri" panose="020F0502020204030204" pitchFamily="34" charset="0"/>
                <a:ea typeface="Calibri" panose="020F0502020204030204" pitchFamily="34" charset="0"/>
              </a:rPr>
              <a:t>Honor exception specifications</a:t>
            </a:r>
          </a:p>
          <a:p>
            <a:pPr marL="685800" lvl="1" indent="-228600">
              <a:spcBef>
                <a:spcPts val="0"/>
              </a:spcBef>
              <a:buSzPts val="2200"/>
            </a:pPr>
            <a:r>
              <a:rPr lang="en-US" sz="1800" dirty="0">
                <a:effectLst/>
                <a:latin typeface="Calibri" panose="020F0502020204030204" pitchFamily="34" charset="0"/>
                <a:ea typeface="Calibri" panose="020F0502020204030204" pitchFamily="34" charset="0"/>
              </a:rPr>
              <a:t>Do not attempt to modify string literals</a:t>
            </a:r>
            <a:endParaRPr lang="en-US"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68C66C82-63C2-49E9-8E02-42F4A572825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530"/>
    </mc:Choice>
    <mc:Fallback>
      <p:transition spd="slow" advTm="24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120000"/>
              </a:lnSpc>
              <a:spcBef>
                <a:spcPts val="0"/>
              </a:spcBef>
              <a:spcAft>
                <a:spcPts val="0"/>
              </a:spcAft>
              <a:buClr>
                <a:schemeClr val="lt1"/>
              </a:buClr>
              <a:buSzPts val="2000"/>
              <a:buChar char="•"/>
            </a:pPr>
            <a:r>
              <a:rPr lang="en-US" sz="2000" b="1" dirty="0"/>
              <a:t>IDS-00-JAV</a:t>
            </a:r>
            <a:r>
              <a:rPr lang="en-US" sz="2000" dirty="0"/>
              <a:t>: Prevent SQL Injection.</a:t>
            </a:r>
          </a:p>
          <a:p>
            <a:pPr marL="228600" lvl="0" indent="-228600" algn="l" rtl="0">
              <a:lnSpc>
                <a:spcPct val="120000"/>
              </a:lnSpc>
              <a:spcBef>
                <a:spcPts val="0"/>
              </a:spcBef>
              <a:spcAft>
                <a:spcPts val="0"/>
              </a:spcAft>
              <a:buClr>
                <a:schemeClr val="lt1"/>
              </a:buClr>
              <a:buSzPts val="2000"/>
              <a:buChar char="•"/>
            </a:pPr>
            <a:r>
              <a:rPr lang="en-US" sz="2000" b="1" dirty="0"/>
              <a:t>STR-50-CPP: </a:t>
            </a:r>
            <a:r>
              <a:rPr lang="en-US" sz="2000" dirty="0"/>
              <a:t>Guarantee that storage for strings has sufficient space for character data and the null pointer.</a:t>
            </a:r>
          </a:p>
          <a:p>
            <a:pPr marL="228600" lvl="0" indent="-228600" algn="l" rtl="0">
              <a:lnSpc>
                <a:spcPct val="120000"/>
              </a:lnSpc>
              <a:spcBef>
                <a:spcPts val="0"/>
              </a:spcBef>
              <a:spcAft>
                <a:spcPts val="0"/>
              </a:spcAft>
              <a:buClr>
                <a:schemeClr val="lt1"/>
              </a:buClr>
              <a:buSzPts val="2000"/>
              <a:buChar char="•"/>
            </a:pPr>
            <a:r>
              <a:rPr lang="en-US" sz="2000" b="1" dirty="0"/>
              <a:t>EXP-53-CPP: </a:t>
            </a:r>
            <a:r>
              <a:rPr lang="en-US" sz="2000" dirty="0"/>
              <a:t>Do not read uninitialized memory.</a:t>
            </a:r>
            <a:endParaRPr lang="en-US" sz="2000" b="1" dirty="0"/>
          </a:p>
          <a:p>
            <a:pPr marL="228600" lvl="0" indent="-228600" algn="l" rtl="0">
              <a:lnSpc>
                <a:spcPct val="120000"/>
              </a:lnSpc>
              <a:spcBef>
                <a:spcPts val="0"/>
              </a:spcBef>
              <a:spcAft>
                <a:spcPts val="0"/>
              </a:spcAft>
              <a:buClr>
                <a:schemeClr val="lt1"/>
              </a:buClr>
              <a:buSzPts val="2000"/>
              <a:buChar char="•"/>
            </a:pPr>
            <a:r>
              <a:rPr lang="en-US" sz="2000" b="1" dirty="0"/>
              <a:t>INT-30-CLG: </a:t>
            </a:r>
            <a:r>
              <a:rPr lang="en-US" sz="2000" dirty="0"/>
              <a:t>Ensure that unsigned integer operations do not wrap.</a:t>
            </a:r>
            <a:endParaRPr lang="en-US" sz="2000" b="1" dirty="0"/>
          </a:p>
          <a:p>
            <a:pPr marL="228600" lvl="0" indent="-228600" algn="l" rtl="0">
              <a:lnSpc>
                <a:spcPct val="120000"/>
              </a:lnSpc>
              <a:spcBef>
                <a:spcPts val="0"/>
              </a:spcBef>
              <a:spcAft>
                <a:spcPts val="0"/>
              </a:spcAft>
              <a:buClr>
                <a:schemeClr val="lt1"/>
              </a:buClr>
              <a:buSzPts val="2000"/>
              <a:buChar char="•"/>
            </a:pPr>
            <a:r>
              <a:rPr lang="en-US" sz="2000" b="1" dirty="0"/>
              <a:t>INT-07-CLG</a:t>
            </a:r>
            <a:r>
              <a:rPr lang="en-US" sz="2000" dirty="0"/>
              <a:t>: Use only explicitly signed or unsigned char type for numeric values.</a:t>
            </a:r>
          </a:p>
          <a:p>
            <a:pPr marL="228600" lvl="0" indent="-228600" algn="l" rtl="0">
              <a:lnSpc>
                <a:spcPct val="120000"/>
              </a:lnSpc>
              <a:spcBef>
                <a:spcPts val="0"/>
              </a:spcBef>
              <a:spcAft>
                <a:spcPts val="0"/>
              </a:spcAft>
              <a:buClr>
                <a:schemeClr val="lt1"/>
              </a:buClr>
              <a:buSzPts val="2000"/>
              <a:buChar char="•"/>
            </a:pPr>
            <a:r>
              <a:rPr lang="en-US" sz="2000" b="1" dirty="0"/>
              <a:t>ERR-55-CLG: </a:t>
            </a:r>
            <a:r>
              <a:rPr lang="en-US" sz="2000" dirty="0"/>
              <a:t>Honor exception specifications.</a:t>
            </a:r>
            <a:endParaRPr lang="en-US" sz="2000" b="1" dirty="0"/>
          </a:p>
          <a:p>
            <a:pPr marL="228600" lvl="0" indent="-228600" algn="l" rtl="0">
              <a:lnSpc>
                <a:spcPct val="120000"/>
              </a:lnSpc>
              <a:spcBef>
                <a:spcPts val="0"/>
              </a:spcBef>
              <a:spcAft>
                <a:spcPts val="0"/>
              </a:spcAft>
              <a:buClr>
                <a:schemeClr val="lt1"/>
              </a:buClr>
              <a:buSzPts val="2000"/>
              <a:buChar char="•"/>
            </a:pPr>
            <a:r>
              <a:rPr lang="en-US" sz="2000" b="1" dirty="0"/>
              <a:t>STR-30-CLG: </a:t>
            </a:r>
            <a:r>
              <a:rPr lang="en-US" sz="2000" dirty="0"/>
              <a:t>Do not attempt to modify string literals.</a:t>
            </a:r>
            <a:endParaRPr lang="en-US" sz="2000" b="1" dirty="0"/>
          </a:p>
          <a:p>
            <a:pPr marL="228600" lvl="0" indent="-228600" algn="l" rtl="0">
              <a:lnSpc>
                <a:spcPct val="120000"/>
              </a:lnSpc>
              <a:spcBef>
                <a:spcPts val="0"/>
              </a:spcBef>
              <a:spcAft>
                <a:spcPts val="0"/>
              </a:spcAft>
              <a:buClr>
                <a:schemeClr val="lt1"/>
              </a:buClr>
              <a:buSzPts val="2000"/>
              <a:buChar char="•"/>
            </a:pPr>
            <a:r>
              <a:rPr lang="en-US" sz="2000" b="1" dirty="0"/>
              <a:t>ERR-51-CPP: </a:t>
            </a:r>
            <a:r>
              <a:rPr lang="en-US" sz="2000" dirty="0"/>
              <a:t>Handle all exceptions.</a:t>
            </a:r>
            <a:endParaRPr lang="en-US" sz="2000" b="1" dirty="0"/>
          </a:p>
          <a:p>
            <a:pPr marL="228600" lvl="0" indent="-228600" algn="l" rtl="0">
              <a:lnSpc>
                <a:spcPct val="120000"/>
              </a:lnSpc>
              <a:spcBef>
                <a:spcPts val="0"/>
              </a:spcBef>
              <a:spcAft>
                <a:spcPts val="0"/>
              </a:spcAft>
              <a:buClr>
                <a:schemeClr val="lt1"/>
              </a:buClr>
              <a:buSzPts val="2000"/>
              <a:buChar char="•"/>
            </a:pPr>
            <a:r>
              <a:rPr lang="en-US" sz="2000" b="1" dirty="0"/>
              <a:t>DCL-03-CLG</a:t>
            </a:r>
            <a:r>
              <a:rPr lang="en-US" sz="2000" dirty="0"/>
              <a:t> Use a static assertion to test the value of a constant expression.</a:t>
            </a:r>
            <a:endParaRPr lang="en-US" sz="2000" b="1" dirty="0"/>
          </a:p>
          <a:p>
            <a:pPr marL="228600" lvl="0" indent="-228600" algn="l" rtl="0">
              <a:lnSpc>
                <a:spcPct val="120000"/>
              </a:lnSpc>
              <a:spcBef>
                <a:spcPts val="0"/>
              </a:spcBef>
              <a:spcAft>
                <a:spcPts val="0"/>
              </a:spcAft>
              <a:buClr>
                <a:schemeClr val="lt1"/>
              </a:buClr>
              <a:buSzPts val="2000"/>
              <a:buChar char="•"/>
            </a:pPr>
            <a:r>
              <a:rPr lang="en-US" sz="2000" b="1" dirty="0"/>
              <a:t>EXP-40-CLG</a:t>
            </a:r>
            <a:r>
              <a:rPr lang="en-US" sz="2000" dirty="0"/>
              <a:t>: Do not modify constant objects.</a:t>
            </a:r>
          </a:p>
          <a:p>
            <a:pPr marL="0" lvl="0" indent="0" algn="l" rtl="0">
              <a:lnSpc>
                <a:spcPct val="90000"/>
              </a:lnSpc>
              <a:spcBef>
                <a:spcPts val="0"/>
              </a:spcBef>
              <a:spcAft>
                <a:spcPts val="0"/>
              </a:spcAft>
              <a:buClr>
                <a:schemeClr val="lt1"/>
              </a:buClr>
              <a:buSzPts val="2000"/>
              <a:buNone/>
            </a:pPr>
            <a:endParaRPr lang="en-US" dirty="0"/>
          </a:p>
          <a:p>
            <a:pPr marL="0" lvl="0" indent="0" algn="l" rtl="0">
              <a:lnSpc>
                <a:spcPct val="90000"/>
              </a:lnSpc>
              <a:spcBef>
                <a:spcPts val="0"/>
              </a:spcBef>
              <a:spcAft>
                <a:spcPts val="0"/>
              </a:spcAft>
              <a:buClr>
                <a:schemeClr val="lt1"/>
              </a:buClr>
              <a:buSzPts val="2000"/>
              <a:buNone/>
            </a:pPr>
            <a:endParaRPr lang="en-US" dirty="0"/>
          </a:p>
          <a:p>
            <a:pPr marL="0" lvl="0" indent="0" algn="l" rtl="0">
              <a:lnSpc>
                <a:spcPct val="90000"/>
              </a:lnSpc>
              <a:spcBef>
                <a:spcPts val="0"/>
              </a:spcBef>
              <a:spcAft>
                <a:spcPts val="0"/>
              </a:spcAft>
              <a:buClr>
                <a:schemeClr val="lt1"/>
              </a:buClr>
              <a:buSzPts val="2000"/>
              <a:buNone/>
            </a:pPr>
            <a:r>
              <a:rPr lang="en-US" sz="1600" dirty="0">
                <a:effectLst/>
                <a:latin typeface="Times New Roman" panose="02020603050405020304" pitchFamily="18" charset="0"/>
              </a:rPr>
              <a:t>(Carnegie Mellon University, 2020)</a:t>
            </a:r>
            <a:endParaRPr lang="en-US" sz="2000" dirty="0"/>
          </a:p>
          <a:p>
            <a:pPr marL="0" lvl="0" indent="0" algn="l" rtl="0">
              <a:lnSpc>
                <a:spcPct val="90000"/>
              </a:lnSpc>
              <a:spcBef>
                <a:spcPts val="0"/>
              </a:spcBef>
              <a:spcAft>
                <a:spcPts val="0"/>
              </a:spcAft>
              <a:buClr>
                <a:schemeClr val="lt1"/>
              </a:buClr>
              <a:buSzPts val="2000"/>
              <a:buNone/>
            </a:pPr>
            <a:endParaRPr lang="en-US"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34D3774-B776-4287-A183-829D501E03A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145"/>
    </mc:Choice>
    <mc:Fallback>
      <p:transition spd="slow" advTm="26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30000"/>
              </a:lnSpc>
              <a:spcBef>
                <a:spcPts val="0"/>
              </a:spcBef>
              <a:spcAft>
                <a:spcPts val="0"/>
              </a:spcAft>
              <a:buClr>
                <a:schemeClr val="lt1"/>
              </a:buClr>
              <a:buSzPts val="2000"/>
              <a:buNone/>
            </a:pPr>
            <a:r>
              <a:rPr lang="en-US" sz="2400" dirty="0">
                <a:latin typeface="Calibri" panose="020F0502020204030204" pitchFamily="34" charset="0"/>
                <a:ea typeface="Calibri" panose="020F0502020204030204" pitchFamily="34" charset="0"/>
              </a:rPr>
              <a:t>There are 3 types of encryption that protect data in different states:</a:t>
            </a:r>
          </a:p>
          <a:p>
            <a:pPr marL="228600" lvl="0" indent="-228600" algn="l" rtl="0">
              <a:lnSpc>
                <a:spcPct val="130000"/>
              </a:lnSpc>
              <a:spcBef>
                <a:spcPts val="0"/>
              </a:spcBef>
              <a:spcAft>
                <a:spcPts val="0"/>
              </a:spcAft>
              <a:buClr>
                <a:schemeClr val="lt1"/>
              </a:buClr>
              <a:buSzPts val="2000"/>
              <a:buChar char="•"/>
            </a:pPr>
            <a:endParaRPr lang="en-US" sz="2400" dirty="0">
              <a:latin typeface="Calibri" panose="020F0502020204030204" pitchFamily="34" charset="0"/>
              <a:ea typeface="Calibri" panose="020F0502020204030204" pitchFamily="34" charset="0"/>
            </a:endParaRPr>
          </a:p>
          <a:p>
            <a:pPr marL="228600" lvl="0" indent="-228600" algn="l" rtl="0">
              <a:lnSpc>
                <a:spcPct val="130000"/>
              </a:lnSpc>
              <a:spcBef>
                <a:spcPts val="0"/>
              </a:spcBef>
              <a:spcAft>
                <a:spcPts val="0"/>
              </a:spcAft>
              <a:buClr>
                <a:schemeClr val="lt1"/>
              </a:buClr>
              <a:buSzPts val="2000"/>
              <a:buChar char="•"/>
            </a:pPr>
            <a:r>
              <a:rPr lang="en-US" sz="2400" dirty="0">
                <a:latin typeface="Calibri" panose="020F0502020204030204" pitchFamily="34" charset="0"/>
                <a:ea typeface="Calibri" panose="020F0502020204030204" pitchFamily="34" charset="0"/>
              </a:rPr>
              <a:t>Encryption at rest protects data that is being stored.</a:t>
            </a:r>
          </a:p>
          <a:p>
            <a:pPr marL="228600" lvl="0" indent="-228600" algn="l" rtl="0">
              <a:lnSpc>
                <a:spcPct val="130000"/>
              </a:lnSpc>
              <a:spcBef>
                <a:spcPts val="0"/>
              </a:spcBef>
              <a:spcAft>
                <a:spcPts val="0"/>
              </a:spcAft>
              <a:buClr>
                <a:schemeClr val="lt1"/>
              </a:buClr>
              <a:buSzPts val="2000"/>
              <a:buChar char="•"/>
            </a:pPr>
            <a:r>
              <a:rPr lang="en-US" sz="2400" dirty="0">
                <a:effectLst/>
                <a:latin typeface="Calibri" panose="020F0502020204030204" pitchFamily="34" charset="0"/>
                <a:ea typeface="Calibri" panose="020F0502020204030204" pitchFamily="34" charset="0"/>
              </a:rPr>
              <a:t>Encryption at flight protects data being transmitted.</a:t>
            </a:r>
          </a:p>
          <a:p>
            <a:pPr marL="228600" lvl="0" indent="-228600" algn="l" rtl="0">
              <a:lnSpc>
                <a:spcPct val="130000"/>
              </a:lnSpc>
              <a:spcBef>
                <a:spcPts val="0"/>
              </a:spcBef>
              <a:spcAft>
                <a:spcPts val="0"/>
              </a:spcAft>
              <a:buClr>
                <a:schemeClr val="lt1"/>
              </a:buClr>
              <a:buSzPts val="2000"/>
              <a:buChar char="•"/>
            </a:pPr>
            <a:r>
              <a:rPr lang="en-US" sz="2400" dirty="0">
                <a:latin typeface="Calibri" panose="020F0502020204030204" pitchFamily="34" charset="0"/>
              </a:rPr>
              <a:t>Encryption in use protects data as it is being actively used.</a:t>
            </a:r>
            <a:endParaRPr lang="en-US" sz="2800" dirty="0"/>
          </a:p>
          <a:p>
            <a:pPr marL="228600" lvl="0" indent="-88900" algn="l" rtl="0">
              <a:lnSpc>
                <a:spcPct val="90000"/>
              </a:lnSpc>
              <a:spcBef>
                <a:spcPts val="1000"/>
              </a:spcBef>
              <a:spcAft>
                <a:spcPts val="0"/>
              </a:spcAft>
              <a:buClr>
                <a:schemeClr val="lt1"/>
              </a:buClr>
              <a:buSzPts val="2200"/>
              <a:buNone/>
            </a:pPr>
            <a:endParaRPr lang="en-US" dirty="0"/>
          </a:p>
          <a:p>
            <a:pPr marL="228600" lvl="0" indent="-88900" algn="l" rtl="0">
              <a:lnSpc>
                <a:spcPct val="90000"/>
              </a:lnSpc>
              <a:spcBef>
                <a:spcPts val="1000"/>
              </a:spcBef>
              <a:spcAft>
                <a:spcPts val="0"/>
              </a:spcAft>
              <a:buClr>
                <a:schemeClr val="lt1"/>
              </a:buClr>
              <a:buSzPts val="2200"/>
              <a:buNone/>
            </a:pPr>
            <a:endParaRPr lang="en-US" dirty="0"/>
          </a:p>
          <a:p>
            <a:pPr marL="228600" lvl="0" indent="-88900" algn="l" rtl="0">
              <a:lnSpc>
                <a:spcPct val="90000"/>
              </a:lnSpc>
              <a:spcBef>
                <a:spcPts val="1000"/>
              </a:spcBef>
              <a:spcAft>
                <a:spcPts val="0"/>
              </a:spcAft>
              <a:buClr>
                <a:schemeClr val="lt1"/>
              </a:buClr>
              <a:buSzPts val="2200"/>
              <a:buNone/>
            </a:pPr>
            <a:endParaRPr lang="en-US" sz="2000" dirty="0"/>
          </a:p>
          <a:p>
            <a:pPr marL="228600" lvl="0" indent="-88900" algn="l" rtl="0">
              <a:lnSpc>
                <a:spcPct val="90000"/>
              </a:lnSpc>
              <a:spcBef>
                <a:spcPts val="1000"/>
              </a:spcBef>
              <a:spcAft>
                <a:spcPts val="0"/>
              </a:spcAft>
              <a:buClr>
                <a:schemeClr val="lt1"/>
              </a:buClr>
              <a:buSzPts val="2200"/>
              <a:buNone/>
            </a:pPr>
            <a:r>
              <a:rPr lang="en-US" sz="1600" dirty="0">
                <a:effectLst/>
                <a:latin typeface="Times New Roman" panose="02020603050405020304" pitchFamily="18" charset="0"/>
              </a:rPr>
              <a:t>(Lord, 2019)</a:t>
            </a:r>
            <a:endParaRPr sz="2000"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AA9683F-AFBB-4132-958C-D17C88C349B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720"/>
    </mc:Choice>
    <mc:Fallback>
      <p:transition spd="slow" advTm="21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130000"/>
              </a:lnSpc>
              <a:spcBef>
                <a:spcPts val="0"/>
              </a:spcBef>
              <a:spcAft>
                <a:spcPts val="0"/>
              </a:spcAft>
              <a:buClr>
                <a:schemeClr val="lt1"/>
              </a:buClr>
              <a:buSzPts val="2400"/>
              <a:buChar char="•"/>
            </a:pPr>
            <a:r>
              <a:rPr lang="en-US" sz="2400" dirty="0">
                <a:effectLst/>
                <a:latin typeface="Calibri" panose="020F0502020204030204" pitchFamily="34" charset="0"/>
                <a:ea typeface="Calibri" panose="020F0502020204030204" pitchFamily="34" charset="0"/>
              </a:rPr>
              <a:t>Authentication: Users wishing to gain access must be authenticated via a user login.</a:t>
            </a:r>
          </a:p>
          <a:p>
            <a:pPr marL="228600" lvl="0" indent="-228600" algn="l" rtl="0">
              <a:lnSpc>
                <a:spcPct val="130000"/>
              </a:lnSpc>
              <a:spcBef>
                <a:spcPts val="0"/>
              </a:spcBef>
              <a:spcAft>
                <a:spcPts val="0"/>
              </a:spcAft>
              <a:buClr>
                <a:schemeClr val="lt1"/>
              </a:buClr>
              <a:buSzPts val="2400"/>
              <a:buChar char="•"/>
            </a:pPr>
            <a:r>
              <a:rPr lang="en-US" sz="2400" dirty="0">
                <a:effectLst/>
                <a:latin typeface="Calibri" panose="020F0502020204030204" pitchFamily="34" charset="0"/>
                <a:ea typeface="Calibri" panose="020F0502020204030204" pitchFamily="34" charset="0"/>
              </a:rPr>
              <a:t>Authorization: The level of access a user has is determined when they are added and can only be modified by those who are authorized to do so.</a:t>
            </a:r>
            <a:endParaRPr lang="en-US" sz="2400" dirty="0">
              <a:latin typeface="Calibri" panose="020F0502020204030204" pitchFamily="34" charset="0"/>
              <a:ea typeface="Calibri" panose="020F0502020204030204" pitchFamily="34" charset="0"/>
            </a:endParaRPr>
          </a:p>
          <a:p>
            <a:pPr marL="228600" lvl="0" indent="-228600" algn="l" rtl="0">
              <a:lnSpc>
                <a:spcPct val="130000"/>
              </a:lnSpc>
              <a:spcBef>
                <a:spcPts val="0"/>
              </a:spcBef>
              <a:spcAft>
                <a:spcPts val="0"/>
              </a:spcAft>
              <a:buClr>
                <a:schemeClr val="lt1"/>
              </a:buClr>
              <a:buSzPts val="2400"/>
              <a:buChar char="•"/>
            </a:pPr>
            <a:r>
              <a:rPr lang="en-US" sz="2400" dirty="0">
                <a:effectLst/>
                <a:latin typeface="Calibri" panose="020F0502020204030204" pitchFamily="34" charset="0"/>
                <a:ea typeface="Calibri" panose="020F0502020204030204" pitchFamily="34" charset="0"/>
              </a:rPr>
              <a:t>Accounting: Sufficient logs should be kept to monitor things like user accesses, resources used, and actions took.</a:t>
            </a:r>
          </a:p>
          <a:p>
            <a:pPr marL="228600" lvl="0" indent="-228600" algn="l" rtl="0">
              <a:lnSpc>
                <a:spcPct val="90000"/>
              </a:lnSpc>
              <a:spcBef>
                <a:spcPts val="0"/>
              </a:spcBef>
              <a:spcAft>
                <a:spcPts val="0"/>
              </a:spcAft>
              <a:buClr>
                <a:schemeClr val="lt1"/>
              </a:buClr>
              <a:buSzPts val="2400"/>
              <a:buChar char="•"/>
            </a:pPr>
            <a:endParaRPr lang="en-US" sz="1800" dirty="0">
              <a:latin typeface="Calibri" panose="020F0502020204030204" pitchFamily="34" charset="0"/>
            </a:endParaRPr>
          </a:p>
          <a:p>
            <a:pPr marL="228600" lvl="0" indent="-228600" algn="l" rtl="0">
              <a:lnSpc>
                <a:spcPct val="90000"/>
              </a:lnSpc>
              <a:spcBef>
                <a:spcPts val="0"/>
              </a:spcBef>
              <a:spcAft>
                <a:spcPts val="0"/>
              </a:spcAft>
              <a:buClr>
                <a:schemeClr val="lt1"/>
              </a:buClr>
              <a:buSzPts val="2400"/>
              <a:buChar char="•"/>
            </a:pPr>
            <a:endParaRPr lang="en-US" sz="1800" dirty="0">
              <a:latin typeface="Calibri" panose="020F0502020204030204" pitchFamily="34" charset="0"/>
            </a:endParaRPr>
          </a:p>
          <a:p>
            <a:pPr marL="228600" lvl="0" indent="-228600" algn="l" rtl="0">
              <a:lnSpc>
                <a:spcPct val="90000"/>
              </a:lnSpc>
              <a:spcBef>
                <a:spcPts val="0"/>
              </a:spcBef>
              <a:spcAft>
                <a:spcPts val="0"/>
              </a:spcAft>
              <a:buClr>
                <a:schemeClr val="lt1"/>
              </a:buClr>
              <a:buSzPts val="2400"/>
              <a:buChar char="•"/>
            </a:pPr>
            <a:endParaRPr lang="en-US" sz="1800" dirty="0">
              <a:latin typeface="Calibri" panose="020F0502020204030204" pitchFamily="34" charset="0"/>
            </a:endParaRPr>
          </a:p>
          <a:p>
            <a:pPr marL="228600" lvl="0" indent="-228600" algn="l" rtl="0">
              <a:lnSpc>
                <a:spcPct val="90000"/>
              </a:lnSpc>
              <a:spcBef>
                <a:spcPts val="0"/>
              </a:spcBef>
              <a:spcAft>
                <a:spcPts val="0"/>
              </a:spcAft>
              <a:buClr>
                <a:schemeClr val="lt1"/>
              </a:buClr>
              <a:buSzPts val="2400"/>
              <a:buChar char="•"/>
            </a:pPr>
            <a:endParaRPr lang="en-US" sz="1800" dirty="0">
              <a:latin typeface="Calibri" panose="020F0502020204030204" pitchFamily="34" charset="0"/>
            </a:endParaRPr>
          </a:p>
          <a:p>
            <a:pPr marL="228600" lvl="0" indent="-228600" algn="l" rtl="0">
              <a:lnSpc>
                <a:spcPct val="90000"/>
              </a:lnSpc>
              <a:spcBef>
                <a:spcPts val="0"/>
              </a:spcBef>
              <a:spcAft>
                <a:spcPts val="0"/>
              </a:spcAft>
              <a:buClr>
                <a:schemeClr val="lt1"/>
              </a:buClr>
              <a:buSzPts val="2400"/>
              <a:buChar char="•"/>
            </a:pPr>
            <a:endParaRPr lang="en-US" sz="1800" dirty="0">
              <a:latin typeface="Calibri" panose="020F0502020204030204" pitchFamily="34" charset="0"/>
            </a:endParaRPr>
          </a:p>
          <a:p>
            <a:pPr marL="228600" lvl="0" indent="-228600" algn="l" rtl="0">
              <a:lnSpc>
                <a:spcPct val="90000"/>
              </a:lnSpc>
              <a:spcBef>
                <a:spcPts val="0"/>
              </a:spcBef>
              <a:spcAft>
                <a:spcPts val="0"/>
              </a:spcAft>
              <a:buClr>
                <a:schemeClr val="lt1"/>
              </a:buClr>
              <a:buSzPts val="2400"/>
              <a:buChar char="•"/>
            </a:pPr>
            <a:endParaRPr lang="en-US" sz="1800" dirty="0">
              <a:latin typeface="Calibri" panose="020F0502020204030204" pitchFamily="34" charset="0"/>
            </a:endParaRPr>
          </a:p>
          <a:p>
            <a:pPr marL="228600" lvl="0" indent="-228600" algn="l" rtl="0">
              <a:lnSpc>
                <a:spcPct val="90000"/>
              </a:lnSpc>
              <a:spcBef>
                <a:spcPts val="0"/>
              </a:spcBef>
              <a:spcAft>
                <a:spcPts val="0"/>
              </a:spcAft>
              <a:buClr>
                <a:schemeClr val="lt1"/>
              </a:buClr>
              <a:buSzPts val="2400"/>
              <a:buChar char="•"/>
            </a:pPr>
            <a:endParaRPr lang="en-US" sz="1800" dirty="0">
              <a:latin typeface="Calibri" panose="020F0502020204030204" pitchFamily="34" charset="0"/>
            </a:endParaRPr>
          </a:p>
          <a:p>
            <a:pPr marL="228600" lvl="0" indent="-228600" algn="l" rtl="0">
              <a:lnSpc>
                <a:spcPct val="90000"/>
              </a:lnSpc>
              <a:spcBef>
                <a:spcPts val="0"/>
              </a:spcBef>
              <a:spcAft>
                <a:spcPts val="0"/>
              </a:spcAft>
              <a:buClr>
                <a:schemeClr val="lt1"/>
              </a:buClr>
              <a:buSzPts val="2400"/>
              <a:buChar char="•"/>
            </a:pPr>
            <a:endParaRPr lang="en-US" sz="1600" dirty="0">
              <a:latin typeface="Calibri" panose="020F0502020204030204" pitchFamily="34" charset="0"/>
            </a:endParaRPr>
          </a:p>
          <a:p>
            <a:pPr marL="0" lvl="0" indent="0" algn="l" rtl="0">
              <a:lnSpc>
                <a:spcPct val="90000"/>
              </a:lnSpc>
              <a:spcBef>
                <a:spcPts val="0"/>
              </a:spcBef>
              <a:spcAft>
                <a:spcPts val="0"/>
              </a:spcAft>
              <a:buClr>
                <a:schemeClr val="lt1"/>
              </a:buClr>
              <a:buSzPts val="2400"/>
              <a:buNone/>
            </a:pPr>
            <a:r>
              <a:rPr lang="en-US" sz="1600" dirty="0">
                <a:effectLst/>
                <a:latin typeface="Times New Roman" panose="02020603050405020304" pitchFamily="18" charset="0"/>
              </a:rPr>
              <a:t>(</a:t>
            </a:r>
            <a:r>
              <a:rPr lang="en-US" sz="1600" dirty="0" err="1">
                <a:effectLst/>
                <a:latin typeface="Times New Roman" panose="02020603050405020304" pitchFamily="18" charset="0"/>
              </a:rPr>
              <a:t>Mylonas</a:t>
            </a:r>
            <a:r>
              <a:rPr lang="en-US" sz="1600" dirty="0">
                <a:effectLst/>
                <a:latin typeface="Times New Roman" panose="02020603050405020304" pitchFamily="18" charset="0"/>
              </a:rPr>
              <a:t>, 2018)</a:t>
            </a:r>
            <a:endParaRPr sz="2000"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E090EAF-B4FE-40AD-BC8E-DC51F5F67D8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276"/>
    </mc:Choice>
    <mc:Fallback>
      <p:transition spd="slow" advTm="23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1665027" y="764373"/>
            <a:ext cx="9841173"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for Integer Wrap Detection</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a:extLst>
              <a:ext uri="{FF2B5EF4-FFF2-40B4-BE49-F238E27FC236}">
                <a16:creationId xmlns:a16="http://schemas.microsoft.com/office/drawing/2014/main" id="{EAA5E09D-4503-4404-B92B-6A39087620D4}"/>
              </a:ext>
            </a:extLst>
          </p:cNvPr>
          <p:cNvPicPr>
            <a:picLocks noChangeAspect="1"/>
          </p:cNvPicPr>
          <p:nvPr/>
        </p:nvPicPr>
        <p:blipFill>
          <a:blip r:embed="rId7"/>
          <a:stretch>
            <a:fillRect/>
          </a:stretch>
        </p:blipFill>
        <p:spPr>
          <a:xfrm>
            <a:off x="1551469" y="2408127"/>
            <a:ext cx="8302017" cy="3255693"/>
          </a:xfrm>
          <a:prstGeom prst="rect">
            <a:avLst/>
          </a:prstGeom>
        </p:spPr>
      </p:pic>
      <p:pic>
        <p:nvPicPr>
          <p:cNvPr id="8" name="Audio 7">
            <a:hlinkClick r:id="" action="ppaction://media"/>
            <a:extLst>
              <a:ext uri="{FF2B5EF4-FFF2-40B4-BE49-F238E27FC236}">
                <a16:creationId xmlns:a16="http://schemas.microsoft.com/office/drawing/2014/main" id="{0AE65D1D-68EE-4815-8761-A4DE7040F09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695"/>
    </mc:Choice>
    <mc:Fallback>
      <p:transition spd="slow" advTm="31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1577-8404-4F3A-ACE7-B1A754A7F3DE}"/>
              </a:ext>
            </a:extLst>
          </p:cNvPr>
          <p:cNvSpPr>
            <a:spLocks noGrp="1"/>
          </p:cNvSpPr>
          <p:nvPr>
            <p:ph type="title"/>
          </p:nvPr>
        </p:nvSpPr>
        <p:spPr>
          <a:xfrm>
            <a:off x="1815152" y="764373"/>
            <a:ext cx="9691048" cy="1293028"/>
          </a:xfrm>
        </p:spPr>
        <p:txBody>
          <a:bodyPr/>
          <a:lstStyle/>
          <a:p>
            <a:r>
              <a:rPr lang="en-US" dirty="0"/>
              <a:t>Sum Without Overflow</a:t>
            </a:r>
          </a:p>
        </p:txBody>
      </p:sp>
      <p:pic>
        <p:nvPicPr>
          <p:cNvPr id="7" name="Picture 6">
            <a:extLst>
              <a:ext uri="{FF2B5EF4-FFF2-40B4-BE49-F238E27FC236}">
                <a16:creationId xmlns:a16="http://schemas.microsoft.com/office/drawing/2014/main" id="{4BA0B825-0D6C-44C2-BAB5-4877E7B1D611}"/>
              </a:ext>
            </a:extLst>
          </p:cNvPr>
          <p:cNvPicPr>
            <a:picLocks noChangeAspect="1"/>
          </p:cNvPicPr>
          <p:nvPr/>
        </p:nvPicPr>
        <p:blipFill>
          <a:blip r:embed="rId4"/>
          <a:stretch>
            <a:fillRect/>
          </a:stretch>
        </p:blipFill>
        <p:spPr>
          <a:xfrm>
            <a:off x="2035942" y="2465394"/>
            <a:ext cx="7112268" cy="2903318"/>
          </a:xfrm>
          <a:prstGeom prst="rect">
            <a:avLst/>
          </a:prstGeom>
        </p:spPr>
      </p:pic>
      <p:pic>
        <p:nvPicPr>
          <p:cNvPr id="8" name="Audio 7">
            <a:hlinkClick r:id="" action="ppaction://media"/>
            <a:extLst>
              <a:ext uri="{FF2B5EF4-FFF2-40B4-BE49-F238E27FC236}">
                <a16:creationId xmlns:a16="http://schemas.microsoft.com/office/drawing/2014/main" id="{D50009B2-E401-429D-9DB4-8D77A51917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5745042"/>
      </p:ext>
    </p:extLst>
  </p:cSld>
  <p:clrMapOvr>
    <a:masterClrMapping/>
  </p:clrMapOvr>
  <mc:AlternateContent xmlns:mc="http://schemas.openxmlformats.org/markup-compatibility/2006">
    <mc:Choice xmlns:p14="http://schemas.microsoft.com/office/powerpoint/2010/main" Requires="p14">
      <p:transition spd="slow" p14:dur="2000" advTm="21441"/>
    </mc:Choice>
    <mc:Fallback>
      <p:transition spd="slow" advTm="21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2171</TotalTime>
  <Words>822</Words>
  <Application>Microsoft Office PowerPoint</Application>
  <PresentationFormat>Widescreen</PresentationFormat>
  <Paragraphs>140</Paragraphs>
  <Slides>18</Slides>
  <Notes>14</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Century Gothic</vt:lpstr>
      <vt:lpstr>Calibri</vt:lpstr>
      <vt:lpstr>Arial</vt:lpstr>
      <vt:lpstr>Times New Roman</vt:lpstr>
      <vt:lpstr>Vapor Trail</vt:lpstr>
      <vt:lpstr>Green Pace</vt:lpstr>
      <vt:lpstr>OVERVIEW: DEFENSE IN DEPTH</vt:lpstr>
      <vt:lpstr>THREATS MATRIX</vt:lpstr>
      <vt:lpstr>10 PRINCIPLES</vt:lpstr>
      <vt:lpstr>CODING STANDARDS</vt:lpstr>
      <vt:lpstr>ENCRYPTION POLICIES</vt:lpstr>
      <vt:lpstr>TRIPLE-A POLICIES</vt:lpstr>
      <vt:lpstr>Unit Testing for Integer Wrap Detection</vt:lpstr>
      <vt:lpstr>Sum Without Overflow</vt:lpstr>
      <vt:lpstr>Difference Without Underflow</vt:lpstr>
      <vt:lpstr>Is Overflow Prevented</vt:lpstr>
      <vt:lpstr>Is Underflow Prevented</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Wyer, Kelsey</cp:lastModifiedBy>
  <cp:revision>13</cp:revision>
  <dcterms:created xsi:type="dcterms:W3CDTF">2020-08-19T17:59:24Z</dcterms:created>
  <dcterms:modified xsi:type="dcterms:W3CDTF">2021-12-13T07:24:32Z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